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00" r:id="rId3"/>
    <p:sldId id="257" r:id="rId4"/>
    <p:sldId id="260" r:id="rId5"/>
    <p:sldId id="259" r:id="rId6"/>
    <p:sldId id="258" r:id="rId7"/>
    <p:sldId id="271" r:id="rId8"/>
    <p:sldId id="272" r:id="rId9"/>
    <p:sldId id="261" r:id="rId10"/>
    <p:sldId id="278" r:id="rId11"/>
    <p:sldId id="295" r:id="rId12"/>
    <p:sldId id="263" r:id="rId13"/>
    <p:sldId id="262" r:id="rId14"/>
    <p:sldId id="266" r:id="rId15"/>
    <p:sldId id="264" r:id="rId16"/>
    <p:sldId id="292" r:id="rId17"/>
    <p:sldId id="293" r:id="rId18"/>
    <p:sldId id="265" r:id="rId19"/>
    <p:sldId id="267" r:id="rId20"/>
    <p:sldId id="294" r:id="rId21"/>
    <p:sldId id="280" r:id="rId22"/>
    <p:sldId id="281" r:id="rId23"/>
    <p:sldId id="302" r:id="rId24"/>
    <p:sldId id="268" r:id="rId25"/>
    <p:sldId id="270" r:id="rId26"/>
    <p:sldId id="273" r:id="rId27"/>
    <p:sldId id="279" r:id="rId28"/>
    <p:sldId id="296" r:id="rId29"/>
    <p:sldId id="285" r:id="rId30"/>
    <p:sldId id="303" r:id="rId31"/>
    <p:sldId id="284" r:id="rId32"/>
    <p:sldId id="286" r:id="rId33"/>
    <p:sldId id="304" r:id="rId34"/>
    <p:sldId id="274" r:id="rId35"/>
    <p:sldId id="298" r:id="rId36"/>
    <p:sldId id="299" r:id="rId37"/>
    <p:sldId id="297" r:id="rId38"/>
    <p:sldId id="283" r:id="rId39"/>
    <p:sldId id="289" r:id="rId40"/>
    <p:sldId id="287" r:id="rId41"/>
    <p:sldId id="288" r:id="rId42"/>
    <p:sldId id="301" r:id="rId43"/>
    <p:sldId id="275" r:id="rId44"/>
    <p:sldId id="276" r:id="rId45"/>
    <p:sldId id="277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Duncan" initials="AD" lastIdx="1" clrIdx="0">
    <p:extLst>
      <p:ext uri="{19B8F6BF-5375-455C-9EA6-DF929625EA0E}">
        <p15:presenceInfo xmlns:p15="http://schemas.microsoft.com/office/powerpoint/2012/main" userId="becff53f29487f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8B09B-0957-499A-9634-26879861F8B4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8E9D5-883E-4F45-A9CB-C1EDF68D9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D378-56EC-4BFF-9274-F8BFA806E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DAB9A-8EF1-4E48-818D-8703F633D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6716-7C70-43EF-B184-AD3E459E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C254-9015-494A-A104-911D898A7B70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D92B-9ED8-462B-923B-A46337D7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2F52-E5FA-4C0D-A965-AB3D420E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7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2308-9EB3-4B22-9CA6-4DFBF54F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FFF16-8FE9-4605-9164-BF8A5A3A4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779D-BE92-4904-A1A6-F1528534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BC2E-C484-4354-9FFB-3D8F57EF94D9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564F-98A4-4278-8A0C-BE3D65A3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66078-0C4C-4AB9-997B-E4BFF4C5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0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0BE5-552E-41D7-910C-694CDFA63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8994D-DAE2-4557-8E0E-422D835FA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532D0-8447-43BC-847E-B1189D45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EDF0-A08B-49DE-87FF-E86578D8E107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571B-3273-4E9E-975A-9C9AEF1F8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EABE-750C-4620-B3A2-5C0D5199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9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8F0A-CF01-43C7-B62D-04913ECB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6073-5CB8-4A47-8EBA-78EA360A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D2A7C-EDE8-44B4-80F9-0B210515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0197-7D9A-4BA0-9318-73D5BEC65D4F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7ECD-0644-44DC-8FA8-87235959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A031A-C179-4FFF-991A-3E0D62CB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4D69-E296-41CF-9190-DB2F37C3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D9CE1-626F-49D6-BD91-C0B6A46E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9E86-4FCF-4685-A79B-F19385EE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AC7E-C39F-4DF9-BEB7-B2D51ABC3040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67EB-B347-485F-886E-51B26B66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7D75-0E4B-4261-AF44-E552A53F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6F4D-1F16-4F3D-8C8A-8E086AE6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83D8-3978-4879-B9B8-B70E825A6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4D286-FE76-4AD9-B325-E77CC1F1A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861C-21C3-4382-B11F-EFE9970B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EE6C-431B-46BD-875C-07651E7A3B2A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D0B51-4944-422B-A1CD-C6CC0BE6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CF1A6-382A-4E67-B6FA-CF630980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9CBA-2B5F-408C-A0E7-284534E37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2C605-A92E-4972-9AAF-C24F26E4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37ED-3AF6-4DA6-AD9C-44956DA74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C5DCF-C8AF-429D-940E-D84DC4E8F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4F643-01D1-42D9-8178-D5945D95F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A3965-F4DB-44F3-B16C-9C914CCD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66FB2-9D12-4295-9238-02202C538465}" type="datetime1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909BF-A1AD-48A5-9C21-1952FA263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42E1D-FA54-4A77-B94C-C34D5311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9FC3-92B1-497A-B188-669B1222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985D7-25CA-4105-93F1-40C345EB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92-9564-496D-8B66-A1125891064F}" type="datetime1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CEBCB-85B3-4357-B387-33A1ED34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C88C8-D457-441F-B410-B38E3922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36040-D91A-40D7-942C-4D02C254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4E56-C2F8-41FF-9085-41E6CF73DFE8}" type="datetime1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E9986-B22C-4A50-A323-23EAC9E2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Distribution Statement A: Approved for Public Release; Distribution is unlimited.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943F2-D31D-464A-BC80-DC6479DF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A55-1B22-4FCA-B63E-CDA5327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D8E5A-B48A-4F82-B58E-CBA0CC16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9A83-93CA-4F56-8DF1-1F5BF607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7A42-0965-4FDA-AB7E-4D5ACEE9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EFD8B-4855-496E-B903-BA3AACB4F667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31A5C-0DA0-49E1-A2F7-6E30A415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99458-FA2F-44BD-8127-EB862B57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4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1C68-2DD2-4037-9662-CC694F74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CDCBE-4FD8-47D4-B117-0A179850C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DADA2-5DA1-4F71-A3DC-2B279732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38059-594A-4D35-8ADD-508C6B6B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DF19-753F-4D1D-8DFF-8E777C738BF1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BEEBA-9B26-4C87-B1B1-2C60FA61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AC1B0-620E-461C-8D7B-0CEAF5D6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2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6219E-E179-436E-9986-261E1427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3558-5D3D-46C0-AF36-006DA4F85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937A1-DB02-4A91-86CE-D49DF6FA5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501AE-6651-4892-A9EC-3B637CF7ABCB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2A5E9-F61F-4483-86C4-326FD228D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Distribution Statement A: Approved for Public Release; Distribution is unlimited.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4F9C-24F8-4996-A7A0-F5FAB295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B34CD-C8B6-42C8-B02B-10395047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8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3.pn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dunc/wh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0054-C7F9-473F-B1F1-CC76014F4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FPGAs</a:t>
            </a:r>
            <a:br>
              <a:rPr lang="en-US" dirty="0"/>
            </a:br>
            <a:r>
              <a:rPr lang="en-US" dirty="0"/>
              <a:t>Lecture 1: FPGAs, Logic Gates, Programming an FPGA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79FFD-DDDA-4ADF-BCE4-3ECCD61B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Duncan Ph.D.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99EB-6CCA-4B6E-9F37-7C74A252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79BA-2DA7-4055-8FE6-E70D3488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CDEB-0AD5-4F14-AF4E-F74D952C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0: Program FPGA to Play Yoshi’s Nightmare in 7 Easy Steps!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FC63-E485-4D44-BD6D-1525CB1F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817686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Vivado</a:t>
            </a:r>
            <a:r>
              <a:rPr lang="en-US" dirty="0"/>
              <a:t> on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BASYS3 to laptop with micro-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BASYS3 to monitor with VGA cable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Hardware Manager in </a:t>
            </a:r>
            <a:r>
              <a:rPr lang="en-US" dirty="0" err="1"/>
              <a:t>Vivado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Click “</a:t>
            </a:r>
            <a:r>
              <a:rPr lang="en-US" dirty="0" err="1"/>
              <a:t>autoconnect</a:t>
            </a:r>
            <a:r>
              <a:rPr lang="en-US" dirty="0"/>
              <a:t>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Program File “</a:t>
            </a:r>
            <a:r>
              <a:rPr lang="en-US" dirty="0" err="1"/>
              <a:t>nightmare.bit</a:t>
            </a:r>
            <a:r>
              <a:rPr lang="en-US" dirty="0"/>
              <a:t>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Click “Program”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center pushbutton to start game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left/right/up pushbutton to move Yoshi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score more than 620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2BD381-C2A7-4DD7-BE89-4567C0AB6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342" y="1213535"/>
            <a:ext cx="3901658" cy="19995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1D79D3-42FE-4E8D-927B-7802D1C8ED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319" y="3395166"/>
            <a:ext cx="3554781" cy="19995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4FD94B-F48F-4306-A817-470E9ED8B1A4}"/>
              </a:ext>
            </a:extLst>
          </p:cNvPr>
          <p:cNvSpPr txBox="1"/>
          <p:nvPr/>
        </p:nvSpPr>
        <p:spPr>
          <a:xfrm>
            <a:off x="7538968" y="5576798"/>
            <a:ext cx="449787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0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Run </a:t>
            </a:r>
            <a:r>
              <a:rPr lang="en-US" sz="2400" dirty="0" err="1">
                <a:solidFill>
                  <a:schemeClr val="accent1"/>
                </a:solidFill>
              </a:rPr>
              <a:t>Vivado</a:t>
            </a:r>
            <a:r>
              <a:rPr lang="en-US" sz="2400" dirty="0">
                <a:solidFill>
                  <a:schemeClr val="accent1"/>
                </a:solidFill>
              </a:rPr>
              <a:t> FPGA EDA software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Program FPGA to do something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A5A66-7232-448B-BC2E-8947BD5C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DC2E5-8D5E-4CC9-8E0D-CF8BB65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2DA3-E047-4A30-9104-95464A51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hardware behavior controlled by “logic gates” that implement Boolean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0632-885E-4208-8D51-27577A596A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8548" y="2247756"/>
            <a:ext cx="2979503" cy="2245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5E4F9-1551-4896-9614-9D31167C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711" y="2528492"/>
            <a:ext cx="1671176" cy="2245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7049EE-B90B-4193-A45D-71BA0B9754D7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https://en.wikipedia.org/wiki/Logic_gate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676932-2A3C-4A90-8B96-93F814B4C0EE}"/>
              </a:ext>
            </a:extLst>
          </p:cNvPr>
          <p:cNvSpPr txBox="1">
            <a:spLocks/>
          </p:cNvSpPr>
          <p:nvPr/>
        </p:nvSpPr>
        <p:spPr>
          <a:xfrm>
            <a:off x="6883400" y="4470180"/>
            <a:ext cx="5168900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FPGAs contain up to 20 million logic gates!</a:t>
            </a:r>
          </a:p>
        </p:txBody>
      </p:sp>
      <p:pic>
        <p:nvPicPr>
          <p:cNvPr id="12290" name="Picture 2" descr="AND symbol">
            <a:extLst>
              <a:ext uri="{FF2B5EF4-FFF2-40B4-BE49-F238E27FC236}">
                <a16:creationId xmlns:a16="http://schemas.microsoft.com/office/drawing/2014/main" id="{A7478CDD-1788-47A2-9804-912D6D6C4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811" y="3032957"/>
            <a:ext cx="2628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8BA97B-2217-44EA-BDF6-F09956630754}"/>
              </a:ext>
            </a:extLst>
          </p:cNvPr>
          <p:cNvSpPr txBox="1">
            <a:spLocks/>
          </p:cNvSpPr>
          <p:nvPr/>
        </p:nvSpPr>
        <p:spPr>
          <a:xfrm>
            <a:off x="1502638" y="4774371"/>
            <a:ext cx="4682262" cy="1510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“AND” logic gate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E8953-E7D0-4E3E-9DA0-66DBC175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0447-49B2-46C3-855A-E6B05889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5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E6B4-CE11-4A3E-957F-02CEF918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Add two binary numbers (half adder) with logic gates on a breadboard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25A0F-7E5F-405E-9A9E-7A03276570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067" y="2452104"/>
            <a:ext cx="1409700" cy="3606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E2D086-DE99-445A-9A38-35B6D6791278}"/>
              </a:ext>
            </a:extLst>
          </p:cNvPr>
          <p:cNvSpPr/>
          <p:nvPr/>
        </p:nvSpPr>
        <p:spPr>
          <a:xfrm>
            <a:off x="1224879" y="2576142"/>
            <a:ext cx="1233938" cy="12730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D0D73-0B1A-4AD7-9BF8-2D5D952EA347}"/>
              </a:ext>
            </a:extLst>
          </p:cNvPr>
          <p:cNvSpPr txBox="1"/>
          <p:nvPr/>
        </p:nvSpPr>
        <p:spPr>
          <a:xfrm>
            <a:off x="3942912" y="1958316"/>
            <a:ext cx="1409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</a:t>
            </a:r>
          </a:p>
          <a:p>
            <a:r>
              <a:rPr lang="en-US" b="1" dirty="0"/>
              <a:t>(Decimal)</a:t>
            </a:r>
          </a:p>
          <a:p>
            <a:r>
              <a:rPr lang="en-US" dirty="0"/>
              <a:t>0 + 0 = 0</a:t>
            </a:r>
          </a:p>
          <a:p>
            <a:r>
              <a:rPr lang="en-US" dirty="0"/>
              <a:t>0 + 1 = 1</a:t>
            </a:r>
          </a:p>
          <a:p>
            <a:r>
              <a:rPr lang="en-US" dirty="0"/>
              <a:t>1 + 0 = 1</a:t>
            </a:r>
          </a:p>
          <a:p>
            <a:r>
              <a:rPr lang="en-US" dirty="0"/>
              <a:t>1 + 1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A291F-EF87-4A6A-A2BF-B7FF2EB6FAF4}"/>
              </a:ext>
            </a:extLst>
          </p:cNvPr>
          <p:cNvSpPr txBox="1"/>
          <p:nvPr/>
        </p:nvSpPr>
        <p:spPr>
          <a:xfrm>
            <a:off x="6474290" y="1958316"/>
            <a:ext cx="1409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</a:t>
            </a:r>
          </a:p>
          <a:p>
            <a:r>
              <a:rPr lang="en-US" b="1" dirty="0"/>
              <a:t>(Binary)</a:t>
            </a:r>
          </a:p>
          <a:p>
            <a:r>
              <a:rPr lang="en-US" dirty="0"/>
              <a:t>0 + 0 = 00</a:t>
            </a:r>
          </a:p>
          <a:p>
            <a:r>
              <a:rPr lang="en-US" dirty="0"/>
              <a:t>0 + 1 = 01</a:t>
            </a:r>
          </a:p>
          <a:p>
            <a:r>
              <a:rPr lang="en-US" dirty="0"/>
              <a:t>1 + 0 = 01</a:t>
            </a:r>
          </a:p>
          <a:p>
            <a:r>
              <a:rPr lang="en-US" dirty="0"/>
              <a:t>1 + 1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7A42C-E21C-4A1A-8766-A0F0AB47F49B}"/>
              </a:ext>
            </a:extLst>
          </p:cNvPr>
          <p:cNvSpPr txBox="1"/>
          <p:nvPr/>
        </p:nvSpPr>
        <p:spPr>
          <a:xfrm>
            <a:off x="1157067" y="1958316"/>
            <a:ext cx="238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Decimal to binary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B3AC0-3073-45CD-AE0F-99829716A074}"/>
              </a:ext>
            </a:extLst>
          </p:cNvPr>
          <p:cNvSpPr txBox="1"/>
          <p:nvPr/>
        </p:nvSpPr>
        <p:spPr>
          <a:xfrm>
            <a:off x="6578600" y="5564250"/>
            <a:ext cx="550481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1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Learn about logic gates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Build a physical circuit with logic gates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25A0D-2DF4-4600-B81F-A22D0762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6F9BC-143B-4BCC-A6F4-1193930C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E6B4-CE11-4A3E-957F-02CEF918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build a half-adder circuit with two 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0ECA-3803-4C6A-B592-EADBEE302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13390"/>
            <a:ext cx="10515600" cy="680996"/>
          </a:xfrm>
        </p:spPr>
        <p:txBody>
          <a:bodyPr/>
          <a:lstStyle/>
          <a:p>
            <a:r>
              <a:rPr lang="en-US" dirty="0"/>
              <a:t>Note that our FPGA (Artix7 A35T has </a:t>
            </a:r>
            <a:r>
              <a:rPr lang="en-US" b="1" u="sng" dirty="0"/>
              <a:t>35000</a:t>
            </a:r>
            <a:r>
              <a:rPr lang="en-US" dirty="0"/>
              <a:t> gates inside it!)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FBBA4-6DBF-4034-A4DD-45240E33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869" y="2023521"/>
            <a:ext cx="2298700" cy="3048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93F9F-EAED-43BA-89D6-B385BA13BE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9254" y="2489585"/>
            <a:ext cx="3244428" cy="1812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E864B-9AA9-4D38-A913-37D74A7FEA69}"/>
              </a:ext>
            </a:extLst>
          </p:cNvPr>
          <p:cNvSpPr txBox="1"/>
          <p:nvPr/>
        </p:nvSpPr>
        <p:spPr>
          <a:xfrm>
            <a:off x="569869" y="1786753"/>
            <a:ext cx="29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 “Truth Table”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50724-396F-47B6-85BD-A275493BD430}"/>
              </a:ext>
            </a:extLst>
          </p:cNvPr>
          <p:cNvSpPr txBox="1"/>
          <p:nvPr/>
        </p:nvSpPr>
        <p:spPr>
          <a:xfrm>
            <a:off x="4012050" y="1719395"/>
            <a:ext cx="29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 “Circuit” with XOR and </a:t>
            </a:r>
            <a:r>
              <a:rPr lang="en-US" b="1" dirty="0" err="1"/>
              <a:t>AND</a:t>
            </a:r>
            <a:r>
              <a:rPr lang="en-US" b="1" dirty="0"/>
              <a:t> “Gates”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EA50-EF87-436D-BB9D-3A464BA4F3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650" y="1260735"/>
            <a:ext cx="1352550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2953DE-E89D-404E-8C5D-CE9DAD6EF5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650" y="3395596"/>
            <a:ext cx="1351605" cy="18120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E0EB9-3F92-4B7E-BFBC-85F7279BAE5C}"/>
              </a:ext>
            </a:extLst>
          </p:cNvPr>
          <p:cNvCxnSpPr/>
          <p:nvPr/>
        </p:nvCxnSpPr>
        <p:spPr>
          <a:xfrm flipV="1">
            <a:off x="5991225" y="2156085"/>
            <a:ext cx="1752600" cy="68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ACF64E-DE0E-4C02-A385-EF7EFF71019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991225" y="3969479"/>
            <a:ext cx="1876425" cy="33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9ABE3-B7F5-467B-9396-087C99BD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9B90-0435-4121-A39C-814D2003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6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FC5C0D-6CCD-4AFD-BA0D-4D7D40448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937" y="4054446"/>
            <a:ext cx="2261982" cy="1779672"/>
          </a:xfrm>
          <a:prstGeom prst="rect">
            <a:avLst/>
          </a:prstGeom>
        </p:spPr>
      </p:pic>
      <p:pic>
        <p:nvPicPr>
          <p:cNvPr id="1026" name="Picture 2" descr="LUMEX SSL-LX5093GD">
            <a:extLst>
              <a:ext uri="{FF2B5EF4-FFF2-40B4-BE49-F238E27FC236}">
                <a16:creationId xmlns:a16="http://schemas.microsoft.com/office/drawing/2014/main" id="{E0966FE5-833A-47FD-80F4-5111C82F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217786" y="4944038"/>
            <a:ext cx="675389" cy="2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0598F-D057-4EAA-9F7C-F852023E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our 5V half-adder with logic gates on a breadboard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432432F-06DF-459D-88B7-408569A94B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846" y="1554956"/>
            <a:ext cx="3892154" cy="5189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89355-6C9B-4CFA-A5D8-144D0457B8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99" y="2407773"/>
            <a:ext cx="1620135" cy="2148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CF45CA-471D-4CC6-A48B-9EB22714FB52}"/>
              </a:ext>
            </a:extLst>
          </p:cNvPr>
          <p:cNvSpPr txBox="1"/>
          <p:nvPr/>
        </p:nvSpPr>
        <p:spPr>
          <a:xfrm>
            <a:off x="85141" y="1805792"/>
            <a:ext cx="15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 “Truth Table”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4836A-72F9-49F1-AC35-5CC77EE2A311}"/>
              </a:ext>
            </a:extLst>
          </p:cNvPr>
          <p:cNvSpPr txBox="1"/>
          <p:nvPr/>
        </p:nvSpPr>
        <p:spPr>
          <a:xfrm>
            <a:off x="3237158" y="1805792"/>
            <a:ext cx="29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 “Circuit” with XOR and </a:t>
            </a:r>
            <a:r>
              <a:rPr lang="en-US" b="1" dirty="0" err="1"/>
              <a:t>AND</a:t>
            </a:r>
            <a:r>
              <a:rPr lang="en-US" b="1" dirty="0"/>
              <a:t> “Gates”</a:t>
            </a:r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1908598-22D8-4E4E-BFC6-25E744047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750" y="4547288"/>
            <a:ext cx="447675" cy="400050"/>
          </a:xfrm>
          <a:prstGeom prst="rect">
            <a:avLst/>
          </a:prstGeom>
        </p:spPr>
      </p:pic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EEA25D2-554D-4174-95BC-CAAE196AB8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8594" y="3631144"/>
            <a:ext cx="423237" cy="314815"/>
          </a:xfrm>
          <a:prstGeom prst="rect">
            <a:avLst/>
          </a:prstGeom>
        </p:spPr>
      </p:pic>
      <p:pic>
        <p:nvPicPr>
          <p:cNvPr id="1028" name="Picture 4" descr="KINGBRIGHT L-173YD">
            <a:extLst>
              <a:ext uri="{FF2B5EF4-FFF2-40B4-BE49-F238E27FC236}">
                <a16:creationId xmlns:a16="http://schemas.microsoft.com/office/drawing/2014/main" id="{9BEC5105-C1D3-4F32-888A-31EBE1E9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915755">
            <a:off x="6211029" y="3964060"/>
            <a:ext cx="674437" cy="2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86D79-10C5-466F-890B-7A65E8F04BD4}"/>
              </a:ext>
            </a:extLst>
          </p:cNvPr>
          <p:cNvSpPr txBox="1"/>
          <p:nvPr/>
        </p:nvSpPr>
        <p:spPr>
          <a:xfrm>
            <a:off x="6717435" y="4150746"/>
            <a:ext cx="13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9FB844-ECF3-4CCE-92A8-128474CD58DF}"/>
              </a:ext>
            </a:extLst>
          </p:cNvPr>
          <p:cNvCxnSpPr>
            <a:cxnSpLocks/>
          </p:cNvCxnSpPr>
          <p:nvPr/>
        </p:nvCxnSpPr>
        <p:spPr>
          <a:xfrm>
            <a:off x="6604653" y="4417444"/>
            <a:ext cx="552389" cy="18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664034-CF38-4ADB-8658-A200256C9923}"/>
              </a:ext>
            </a:extLst>
          </p:cNvPr>
          <p:cNvSpPr txBox="1"/>
          <p:nvPr/>
        </p:nvSpPr>
        <p:spPr>
          <a:xfrm>
            <a:off x="6716127" y="5144867"/>
            <a:ext cx="7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B8641A-7717-4171-A839-2665F962E647}"/>
              </a:ext>
            </a:extLst>
          </p:cNvPr>
          <p:cNvCxnSpPr>
            <a:cxnSpLocks/>
          </p:cNvCxnSpPr>
          <p:nvPr/>
        </p:nvCxnSpPr>
        <p:spPr>
          <a:xfrm>
            <a:off x="6603345" y="5411565"/>
            <a:ext cx="552389" cy="18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Vishay / Beyschlag MBB02070C2209FCT00">
            <a:extLst>
              <a:ext uri="{FF2B5EF4-FFF2-40B4-BE49-F238E27FC236}">
                <a16:creationId xmlns:a16="http://schemas.microsoft.com/office/drawing/2014/main" id="{9BF2084B-787C-4E4C-ADF7-80971A136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593272">
            <a:off x="2903854" y="4547889"/>
            <a:ext cx="767195" cy="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6BF999-A9A8-42C2-82DE-FD01AB937400}"/>
              </a:ext>
            </a:extLst>
          </p:cNvPr>
          <p:cNvSpPr txBox="1"/>
          <p:nvPr/>
        </p:nvSpPr>
        <p:spPr>
          <a:xfrm>
            <a:off x="2448804" y="4658370"/>
            <a:ext cx="7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7FCFF-AA1E-4AA4-83FD-87D2539DE977}"/>
              </a:ext>
            </a:extLst>
          </p:cNvPr>
          <p:cNvSpPr txBox="1"/>
          <p:nvPr/>
        </p:nvSpPr>
        <p:spPr>
          <a:xfrm>
            <a:off x="3229470" y="5355594"/>
            <a:ext cx="166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= RED </a:t>
            </a:r>
          </a:p>
          <a:p>
            <a:r>
              <a:rPr lang="en-US" dirty="0">
                <a:solidFill>
                  <a:srgbClr val="FF0000"/>
                </a:solidFill>
              </a:rPr>
              <a:t>(0 = unpressed, 1 = pressed)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33D011-EF63-4F5C-BFB0-3E77330F9782}"/>
              </a:ext>
            </a:extLst>
          </p:cNvPr>
          <p:cNvSpPr txBox="1"/>
          <p:nvPr/>
        </p:nvSpPr>
        <p:spPr>
          <a:xfrm>
            <a:off x="3518594" y="2567254"/>
            <a:ext cx="166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 = Blue </a:t>
            </a:r>
          </a:p>
          <a:p>
            <a:r>
              <a:rPr lang="en-US" dirty="0">
                <a:solidFill>
                  <a:srgbClr val="0070C0"/>
                </a:solidFill>
              </a:rPr>
              <a:t>(0 = unpressed, 1 = pressed)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222888-027D-4727-BA2D-442BEC2A78D7}"/>
              </a:ext>
            </a:extLst>
          </p:cNvPr>
          <p:cNvSpPr txBox="1"/>
          <p:nvPr/>
        </p:nvSpPr>
        <p:spPr>
          <a:xfrm>
            <a:off x="3167112" y="4313538"/>
            <a:ext cx="7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6B2802-ECAD-4122-B48A-286FB2CE5388}"/>
              </a:ext>
            </a:extLst>
          </p:cNvPr>
          <p:cNvCxnSpPr>
            <a:cxnSpLocks/>
          </p:cNvCxnSpPr>
          <p:nvPr/>
        </p:nvCxnSpPr>
        <p:spPr>
          <a:xfrm>
            <a:off x="3242400" y="4586722"/>
            <a:ext cx="552389" cy="18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DCF6D8-90EB-4887-B485-39767C286354}"/>
              </a:ext>
            </a:extLst>
          </p:cNvPr>
          <p:cNvSpPr txBox="1"/>
          <p:nvPr/>
        </p:nvSpPr>
        <p:spPr>
          <a:xfrm>
            <a:off x="2986150" y="4874331"/>
            <a:ext cx="84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330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36" name="Picture 6" descr="Vishay / Beyschlag MBB02070C2209FCT00">
            <a:extLst>
              <a:ext uri="{FF2B5EF4-FFF2-40B4-BE49-F238E27FC236}">
                <a16:creationId xmlns:a16="http://schemas.microsoft.com/office/drawing/2014/main" id="{C8137C57-7E1E-4865-AE53-5003B3E2A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593272">
            <a:off x="2654792" y="3601028"/>
            <a:ext cx="767195" cy="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4C4C09F-3232-4698-8B66-C01ECE36D7C1}"/>
              </a:ext>
            </a:extLst>
          </p:cNvPr>
          <p:cNvSpPr txBox="1"/>
          <p:nvPr/>
        </p:nvSpPr>
        <p:spPr>
          <a:xfrm>
            <a:off x="2199742" y="3711509"/>
            <a:ext cx="7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2A1222-7792-4E68-9519-D5072D945F53}"/>
              </a:ext>
            </a:extLst>
          </p:cNvPr>
          <p:cNvSpPr txBox="1"/>
          <p:nvPr/>
        </p:nvSpPr>
        <p:spPr>
          <a:xfrm>
            <a:off x="2918050" y="3366677"/>
            <a:ext cx="7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0F739F-6CF4-4F2D-9836-779B9705A862}"/>
              </a:ext>
            </a:extLst>
          </p:cNvPr>
          <p:cNvCxnSpPr>
            <a:cxnSpLocks/>
          </p:cNvCxnSpPr>
          <p:nvPr/>
        </p:nvCxnSpPr>
        <p:spPr>
          <a:xfrm>
            <a:off x="2993338" y="3639861"/>
            <a:ext cx="552389" cy="18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FFD38D-3290-480C-A4FE-6BCA721E8A43}"/>
              </a:ext>
            </a:extLst>
          </p:cNvPr>
          <p:cNvSpPr txBox="1"/>
          <p:nvPr/>
        </p:nvSpPr>
        <p:spPr>
          <a:xfrm>
            <a:off x="2737088" y="3927470"/>
            <a:ext cx="84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330</a:t>
            </a:r>
            <a:r>
              <a:rPr lang="el-GR" dirty="0"/>
              <a:t>Ω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125F0EF-0687-47F4-8222-2720DA13A459}"/>
              </a:ext>
            </a:extLst>
          </p:cNvPr>
          <p:cNvCxnSpPr>
            <a:cxnSpLocks/>
          </p:cNvCxnSpPr>
          <p:nvPr/>
        </p:nvCxnSpPr>
        <p:spPr>
          <a:xfrm>
            <a:off x="3954630" y="3936891"/>
            <a:ext cx="276195" cy="90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6B08C6-A93D-4D43-855B-646493E60547}"/>
              </a:ext>
            </a:extLst>
          </p:cNvPr>
          <p:cNvCxnSpPr>
            <a:cxnSpLocks/>
          </p:cNvCxnSpPr>
          <p:nvPr/>
        </p:nvCxnSpPr>
        <p:spPr>
          <a:xfrm>
            <a:off x="4230825" y="3971746"/>
            <a:ext cx="0" cy="2649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E9AAB28-6F9A-4FFB-856D-6ECBA7BF19FC}"/>
              </a:ext>
            </a:extLst>
          </p:cNvPr>
          <p:cNvSpPr txBox="1"/>
          <p:nvPr/>
        </p:nvSpPr>
        <p:spPr>
          <a:xfrm>
            <a:off x="6730648" y="3030979"/>
            <a:ext cx="1185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 = Yellow </a:t>
            </a:r>
          </a:p>
          <a:p>
            <a:r>
              <a:rPr lang="en-US" dirty="0">
                <a:solidFill>
                  <a:schemeClr val="accent2"/>
                </a:solidFill>
              </a:rPr>
              <a:t>(0 = unlit, 1 = lit)</a:t>
            </a: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732B7-5AD9-4D29-8C08-8BAB8D607B5B}"/>
              </a:ext>
            </a:extLst>
          </p:cNvPr>
          <p:cNvSpPr txBox="1"/>
          <p:nvPr/>
        </p:nvSpPr>
        <p:spPr>
          <a:xfrm>
            <a:off x="6642169" y="5555348"/>
            <a:ext cx="1185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 = Green </a:t>
            </a:r>
          </a:p>
          <a:p>
            <a:r>
              <a:rPr lang="en-US" dirty="0">
                <a:solidFill>
                  <a:srgbClr val="00B050"/>
                </a:solidFill>
              </a:rPr>
              <a:t>(0 = unlit, 1 = lit)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40E3D-9CE0-48DD-AA41-2D3E20F07217}"/>
              </a:ext>
            </a:extLst>
          </p:cNvPr>
          <p:cNvSpPr txBox="1"/>
          <p:nvPr/>
        </p:nvSpPr>
        <p:spPr>
          <a:xfrm>
            <a:off x="8259249" y="5382930"/>
            <a:ext cx="131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CC"/>
                </a:solidFill>
              </a:rPr>
              <a:t>5V</a:t>
            </a:r>
          </a:p>
          <a:p>
            <a:r>
              <a:rPr lang="en-US" dirty="0">
                <a:solidFill>
                  <a:srgbClr val="FF66CC"/>
                </a:solidFill>
              </a:rPr>
              <a:t>(col </a:t>
            </a:r>
          </a:p>
          <a:p>
            <a:r>
              <a:rPr lang="en-US" dirty="0">
                <a:solidFill>
                  <a:srgbClr val="FF66CC"/>
                </a:solidFill>
              </a:rPr>
              <a:t>with +)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F29FDD-D644-45CC-AF8A-F54F11C53A71}"/>
              </a:ext>
            </a:extLst>
          </p:cNvPr>
          <p:cNvSpPr txBox="1"/>
          <p:nvPr/>
        </p:nvSpPr>
        <p:spPr>
          <a:xfrm>
            <a:off x="9430914" y="6408014"/>
            <a:ext cx="216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GND (col with “-”)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89B56D-BE17-460D-8886-800440ABA4E8}"/>
              </a:ext>
            </a:extLst>
          </p:cNvPr>
          <p:cNvCxnSpPr>
            <a:cxnSpLocks/>
          </p:cNvCxnSpPr>
          <p:nvPr/>
        </p:nvCxnSpPr>
        <p:spPr>
          <a:xfrm>
            <a:off x="8786813" y="5706095"/>
            <a:ext cx="466725" cy="0"/>
          </a:xfrm>
          <a:prstGeom prst="straightConnector1">
            <a:avLst/>
          </a:prstGeom>
          <a:ln w="3810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F2AAEE-00E3-44DE-A03E-16456B342801}"/>
              </a:ext>
            </a:extLst>
          </p:cNvPr>
          <p:cNvCxnSpPr>
            <a:cxnSpLocks/>
          </p:cNvCxnSpPr>
          <p:nvPr/>
        </p:nvCxnSpPr>
        <p:spPr>
          <a:xfrm flipH="1" flipV="1">
            <a:off x="9321376" y="6155512"/>
            <a:ext cx="219075" cy="347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FF679-0F8B-4F1A-ABC0-B1C300F4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58B57-8222-4CF2-8CE9-5C22A4A5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BACB-5789-4B9C-8391-E61702D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 show pin connections for the “gates” in our half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FF0A9-6A9E-4150-A838-7FFE026C3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9204" y="2839704"/>
            <a:ext cx="3181351" cy="342709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9AB66-4C7F-4BFD-8C58-0B53741CCFB3}"/>
              </a:ext>
            </a:extLst>
          </p:cNvPr>
          <p:cNvSpPr/>
          <p:nvPr/>
        </p:nvSpPr>
        <p:spPr>
          <a:xfrm>
            <a:off x="3457878" y="3478351"/>
            <a:ext cx="188119" cy="242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263EC2-CE8A-48F7-90E9-07698009C5E3}"/>
              </a:ext>
            </a:extLst>
          </p:cNvPr>
          <p:cNvSpPr/>
          <p:nvPr/>
        </p:nvSpPr>
        <p:spPr>
          <a:xfrm>
            <a:off x="3736485" y="3504545"/>
            <a:ext cx="250032" cy="881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BB9784-4EE9-47C5-94E2-7267E8D613E2}"/>
              </a:ext>
            </a:extLst>
          </p:cNvPr>
          <p:cNvSpPr/>
          <p:nvPr/>
        </p:nvSpPr>
        <p:spPr>
          <a:xfrm>
            <a:off x="3405491" y="3923646"/>
            <a:ext cx="250032" cy="881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D61F95-DE0F-4553-9F43-F632D2F7930E}"/>
              </a:ext>
            </a:extLst>
          </p:cNvPr>
          <p:cNvSpPr/>
          <p:nvPr/>
        </p:nvSpPr>
        <p:spPr>
          <a:xfrm>
            <a:off x="3280475" y="5395256"/>
            <a:ext cx="813198" cy="1762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B79FEC-53EB-4AB4-8D66-E0F7A4FD1F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671" y="2739269"/>
            <a:ext cx="3486283" cy="606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90BB1D-5B3E-44BB-9E7C-B9F8D6AC82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671" y="3345899"/>
            <a:ext cx="3609975" cy="169545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248327-7F82-4006-A0EB-88557431BBA8}"/>
              </a:ext>
            </a:extLst>
          </p:cNvPr>
          <p:cNvSpPr/>
          <p:nvPr/>
        </p:nvSpPr>
        <p:spPr>
          <a:xfrm>
            <a:off x="3736485" y="2909234"/>
            <a:ext cx="357188" cy="133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2DB51F-ABDE-49C6-9F04-A6F7D6D402B0}"/>
              </a:ext>
            </a:extLst>
          </p:cNvPr>
          <p:cNvSpPr/>
          <p:nvPr/>
        </p:nvSpPr>
        <p:spPr>
          <a:xfrm>
            <a:off x="8763674" y="2974424"/>
            <a:ext cx="499932" cy="133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8B81FE1-A8CB-4E73-B506-12A9CA56153B}"/>
              </a:ext>
            </a:extLst>
          </p:cNvPr>
          <p:cNvSpPr/>
          <p:nvPr/>
        </p:nvSpPr>
        <p:spPr>
          <a:xfrm>
            <a:off x="6199002" y="4184099"/>
            <a:ext cx="249966" cy="257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206BFC-C1A5-492E-8A84-044D43D7301E}"/>
              </a:ext>
            </a:extLst>
          </p:cNvPr>
          <p:cNvSpPr/>
          <p:nvPr/>
        </p:nvSpPr>
        <p:spPr>
          <a:xfrm>
            <a:off x="6146614" y="4667493"/>
            <a:ext cx="302353" cy="92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AD6054-E5A8-4B17-B8AE-0703EC0654B0}"/>
              </a:ext>
            </a:extLst>
          </p:cNvPr>
          <p:cNvSpPr/>
          <p:nvPr/>
        </p:nvSpPr>
        <p:spPr>
          <a:xfrm>
            <a:off x="6520470" y="4193625"/>
            <a:ext cx="302353" cy="92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43BA9-9C7C-4C3E-82BF-D2523770BC93}"/>
              </a:ext>
            </a:extLst>
          </p:cNvPr>
          <p:cNvSpPr txBox="1"/>
          <p:nvPr/>
        </p:nvSpPr>
        <p:spPr>
          <a:xfrm>
            <a:off x="1996829" y="1814235"/>
            <a:ext cx="256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AND Gate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Datasheet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B5922-D34C-4954-A2C5-635A8F878AC3}"/>
              </a:ext>
            </a:extLst>
          </p:cNvPr>
          <p:cNvSpPr txBox="1"/>
          <p:nvPr/>
        </p:nvSpPr>
        <p:spPr>
          <a:xfrm>
            <a:off x="7175500" y="1834669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XOR Gate Datasheet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5C45B-9458-419D-9E25-97293654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CA4D-3AD0-41DD-A49E-F7B8C0D0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F12-B784-425E-8902-0257F39A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Assemble breadboard</a:t>
            </a:r>
          </a:p>
        </p:txBody>
      </p:sp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69730F66-B262-49EA-9EA6-9FA6DB3171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94"/>
          <a:stretch/>
        </p:blipFill>
        <p:spPr>
          <a:xfrm>
            <a:off x="762829" y="1431308"/>
            <a:ext cx="1640084" cy="4515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F439F-D2EE-4053-A64B-F7B97093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5118" y="1449891"/>
            <a:ext cx="2087446" cy="4515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CDB8D-71DA-458B-99A8-3BB1A2F57109}"/>
              </a:ext>
            </a:extLst>
          </p:cNvPr>
          <p:cNvSpPr txBox="1"/>
          <p:nvPr/>
        </p:nvSpPr>
        <p:spPr>
          <a:xfrm>
            <a:off x="568484" y="6211669"/>
            <a:ext cx="220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Place components on breadboard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F44DA-4A1C-4CC9-B685-0BD856A05871}"/>
              </a:ext>
            </a:extLst>
          </p:cNvPr>
          <p:cNvSpPr txBox="1"/>
          <p:nvPr/>
        </p:nvSpPr>
        <p:spPr>
          <a:xfrm>
            <a:off x="3246104" y="6045970"/>
            <a:ext cx="264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blue wires, LEDs, and 330 ohm 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83B5C-37A7-4242-8AA9-20E046E4A842}"/>
              </a:ext>
            </a:extLst>
          </p:cNvPr>
          <p:cNvSpPr txBox="1"/>
          <p:nvPr/>
        </p:nvSpPr>
        <p:spPr>
          <a:xfrm>
            <a:off x="0" y="348861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SN74LS08</a:t>
            </a:r>
          </a:p>
          <a:p>
            <a:r>
              <a:rPr lang="en-US" sz="1000" b="1" dirty="0">
                <a:solidFill>
                  <a:schemeClr val="accent1"/>
                </a:solidFill>
              </a:rPr>
              <a:t>“AND Gate</a:t>
            </a:r>
            <a:r>
              <a:rPr lang="en-US" sz="1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E7A53-1719-4C6D-883C-A152174E8D04}"/>
              </a:ext>
            </a:extLst>
          </p:cNvPr>
          <p:cNvSpPr txBox="1"/>
          <p:nvPr/>
        </p:nvSpPr>
        <p:spPr>
          <a:xfrm>
            <a:off x="22243" y="4164562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SN74AHCT86</a:t>
            </a:r>
          </a:p>
          <a:p>
            <a:r>
              <a:rPr lang="en-US" sz="1000" b="1" dirty="0">
                <a:solidFill>
                  <a:schemeClr val="accent1"/>
                </a:solidFill>
              </a:rPr>
              <a:t>“XOR Gate</a:t>
            </a:r>
            <a:r>
              <a:rPr lang="en-US" sz="1000" dirty="0">
                <a:solidFill>
                  <a:schemeClr val="accent1"/>
                </a:solidFill>
              </a:rPr>
              <a:t>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2670C9-3286-45F5-A8F6-5B05FAADF9AF}"/>
              </a:ext>
            </a:extLst>
          </p:cNvPr>
          <p:cNvCxnSpPr/>
          <p:nvPr/>
        </p:nvCxnSpPr>
        <p:spPr>
          <a:xfrm>
            <a:off x="718344" y="3612886"/>
            <a:ext cx="7620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162CC-B528-4451-9708-6EEDD3211E14}"/>
              </a:ext>
            </a:extLst>
          </p:cNvPr>
          <p:cNvCxnSpPr/>
          <p:nvPr/>
        </p:nvCxnSpPr>
        <p:spPr>
          <a:xfrm>
            <a:off x="718344" y="4564672"/>
            <a:ext cx="7620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2F0A55-F949-437E-B0F0-04E5AD7A516D}"/>
              </a:ext>
            </a:extLst>
          </p:cNvPr>
          <p:cNvCxnSpPr/>
          <p:nvPr/>
        </p:nvCxnSpPr>
        <p:spPr>
          <a:xfrm>
            <a:off x="134144" y="1910372"/>
            <a:ext cx="7620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D22AA7-5A26-4845-A1C0-5F1EB4286AF3}"/>
              </a:ext>
            </a:extLst>
          </p:cNvPr>
          <p:cNvSpPr txBox="1"/>
          <p:nvPr/>
        </p:nvSpPr>
        <p:spPr>
          <a:xfrm>
            <a:off x="22242" y="1481133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Power </a:t>
            </a:r>
          </a:p>
          <a:p>
            <a:r>
              <a:rPr lang="en-US" sz="1000" b="1" dirty="0">
                <a:solidFill>
                  <a:schemeClr val="accent1"/>
                </a:solidFill>
              </a:rPr>
              <a:t>Supply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37B7BB-54D5-49E8-9F76-ED04F6691729}"/>
              </a:ext>
            </a:extLst>
          </p:cNvPr>
          <p:cNvCxnSpPr>
            <a:cxnSpLocks/>
          </p:cNvCxnSpPr>
          <p:nvPr/>
        </p:nvCxnSpPr>
        <p:spPr>
          <a:xfrm flipV="1">
            <a:off x="667544" y="2603236"/>
            <a:ext cx="762000" cy="13890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5AADA8-84D3-4BD6-859C-CB52932A0D06}"/>
              </a:ext>
            </a:extLst>
          </p:cNvPr>
          <p:cNvCxnSpPr>
            <a:cxnSpLocks/>
          </p:cNvCxnSpPr>
          <p:nvPr/>
        </p:nvCxnSpPr>
        <p:spPr>
          <a:xfrm>
            <a:off x="667544" y="2842700"/>
            <a:ext cx="762000" cy="78213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BE26D4-676F-4680-A6C3-84108B6BA153}"/>
              </a:ext>
            </a:extLst>
          </p:cNvPr>
          <p:cNvSpPr txBox="1"/>
          <p:nvPr/>
        </p:nvSpPr>
        <p:spPr>
          <a:xfrm>
            <a:off x="64294" y="2485082"/>
            <a:ext cx="923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Pushbuttons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1178AB-A6C9-45E4-9030-4AE3B2A791B2}"/>
              </a:ext>
            </a:extLst>
          </p:cNvPr>
          <p:cNvSpPr txBox="1"/>
          <p:nvPr/>
        </p:nvSpPr>
        <p:spPr>
          <a:xfrm>
            <a:off x="434181" y="594335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66CC"/>
                </a:solidFill>
              </a:rPr>
              <a:t>5V “+” column</a:t>
            </a:r>
            <a:endParaRPr lang="en-US" sz="1000" dirty="0">
              <a:solidFill>
                <a:srgbClr val="FF66C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963DB8-4F09-45CD-9B02-19359B9098BE}"/>
              </a:ext>
            </a:extLst>
          </p:cNvPr>
          <p:cNvSpPr txBox="1"/>
          <p:nvPr/>
        </p:nvSpPr>
        <p:spPr>
          <a:xfrm>
            <a:off x="946167" y="5965448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0V “-” </a:t>
            </a:r>
          </a:p>
          <a:p>
            <a:r>
              <a:rPr lang="en-US" sz="1000" b="1" dirty="0">
                <a:solidFill>
                  <a:schemeClr val="accent1"/>
                </a:solidFill>
              </a:rPr>
              <a:t>column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A09EE3-3091-4693-AA90-ACEE0CD2622F}"/>
              </a:ext>
            </a:extLst>
          </p:cNvPr>
          <p:cNvCxnSpPr>
            <a:cxnSpLocks/>
          </p:cNvCxnSpPr>
          <p:nvPr/>
        </p:nvCxnSpPr>
        <p:spPr>
          <a:xfrm flipH="1" flipV="1">
            <a:off x="1063868" y="5679493"/>
            <a:ext cx="14304" cy="300364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0F4ADC-45BF-4E95-AA2C-EAC6C785928D}"/>
              </a:ext>
            </a:extLst>
          </p:cNvPr>
          <p:cNvCxnSpPr>
            <a:cxnSpLocks/>
          </p:cNvCxnSpPr>
          <p:nvPr/>
        </p:nvCxnSpPr>
        <p:spPr>
          <a:xfrm flipH="1" flipV="1">
            <a:off x="909621" y="5696326"/>
            <a:ext cx="14304" cy="300364"/>
          </a:xfrm>
          <a:prstGeom prst="straightConnector1">
            <a:avLst/>
          </a:prstGeom>
          <a:ln w="6350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1CE7713-88CA-42BC-B8D1-51D4F871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9051" y="1520433"/>
            <a:ext cx="2341050" cy="43744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A4A51E-9E44-45B9-B17A-3C0E02171D81}"/>
              </a:ext>
            </a:extLst>
          </p:cNvPr>
          <p:cNvSpPr txBox="1"/>
          <p:nvPr/>
        </p:nvSpPr>
        <p:spPr>
          <a:xfrm>
            <a:off x="6034868" y="6045970"/>
            <a:ext cx="264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red wires to blue button and 330</a:t>
            </a:r>
            <a:r>
              <a:rPr lang="el-GR" dirty="0"/>
              <a:t>Ω</a:t>
            </a:r>
            <a:r>
              <a:rPr lang="en-US" dirty="0"/>
              <a:t> resistor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1D13FD-B780-4D79-943D-362CF64E9207}"/>
              </a:ext>
            </a:extLst>
          </p:cNvPr>
          <p:cNvCxnSpPr>
            <a:cxnSpLocks/>
          </p:cNvCxnSpPr>
          <p:nvPr/>
        </p:nvCxnSpPr>
        <p:spPr>
          <a:xfrm>
            <a:off x="3315118" y="4164562"/>
            <a:ext cx="692986" cy="20005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7C514E-22CD-472C-B493-8B077FBC7624}"/>
              </a:ext>
            </a:extLst>
          </p:cNvPr>
          <p:cNvCxnSpPr>
            <a:cxnSpLocks/>
          </p:cNvCxnSpPr>
          <p:nvPr/>
        </p:nvCxnSpPr>
        <p:spPr>
          <a:xfrm flipV="1">
            <a:off x="3348449" y="3724697"/>
            <a:ext cx="540586" cy="292688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A0DB152-E815-492E-B34E-8C02C84DF3F6}"/>
              </a:ext>
            </a:extLst>
          </p:cNvPr>
          <p:cNvSpPr txBox="1"/>
          <p:nvPr/>
        </p:nvSpPr>
        <p:spPr>
          <a:xfrm>
            <a:off x="2498307" y="3711725"/>
            <a:ext cx="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LEDs with “long side” in 5V column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707ABA-6321-49E1-B51E-2144F627FF25}"/>
              </a:ext>
            </a:extLst>
          </p:cNvPr>
          <p:cNvCxnSpPr>
            <a:cxnSpLocks/>
          </p:cNvCxnSpPr>
          <p:nvPr/>
        </p:nvCxnSpPr>
        <p:spPr>
          <a:xfrm>
            <a:off x="3204939" y="2911267"/>
            <a:ext cx="692986" cy="200055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CFA0D7-CFB0-474D-A132-066867A8697F}"/>
              </a:ext>
            </a:extLst>
          </p:cNvPr>
          <p:cNvSpPr txBox="1"/>
          <p:nvPr/>
        </p:nvSpPr>
        <p:spPr>
          <a:xfrm>
            <a:off x="2627507" y="2503719"/>
            <a:ext cx="923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resistors</a:t>
            </a:r>
            <a:endParaRPr lang="en-US" sz="1000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B5086-07A6-4341-A065-BEA6D282CF54}"/>
              </a:ext>
            </a:extLst>
          </p:cNvPr>
          <p:cNvCxnSpPr>
            <a:cxnSpLocks/>
          </p:cNvCxnSpPr>
          <p:nvPr/>
        </p:nvCxnSpPr>
        <p:spPr>
          <a:xfrm flipV="1">
            <a:off x="3299453" y="2616711"/>
            <a:ext cx="650765" cy="220967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365CD6A-55E0-4FFA-B8D3-B96F184F58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634520" y="2561705"/>
            <a:ext cx="4301633" cy="24616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7EF76C-72A6-4CAC-BF41-1A7CFFEAF808}"/>
              </a:ext>
            </a:extLst>
          </p:cNvPr>
          <p:cNvSpPr txBox="1"/>
          <p:nvPr/>
        </p:nvSpPr>
        <p:spPr>
          <a:xfrm>
            <a:off x="9366755" y="6042392"/>
            <a:ext cx="264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Add black wire to “0V” and white wire to “5V”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5812D-FCAC-45F4-83B9-161EA300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CC05-98CD-472B-91DD-94859717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4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598F-D057-4EAA-9F7C-F852023E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Assemble breadboard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432432F-06DF-459D-88B7-408569A94B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154" y="1989138"/>
            <a:ext cx="3156346" cy="42084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5B2159D-8242-4144-AA6A-6D8D54505C43}"/>
              </a:ext>
            </a:extLst>
          </p:cNvPr>
          <p:cNvSpPr txBox="1"/>
          <p:nvPr/>
        </p:nvSpPr>
        <p:spPr>
          <a:xfrm>
            <a:off x="4324855" y="4997270"/>
            <a:ext cx="2649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Connect blue, red, white, black wires to XOR gate. Connect 9V battery to power supply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7E284-F5DC-4566-A8A3-1D365BF1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6220-126A-417F-81D8-FD9FBCBE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0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598F-D057-4EAA-9F7C-F852023E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test our half-adder breadboard solution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0800992-4716-4BEF-B43C-3E51AA91C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378" y="1690688"/>
            <a:ext cx="2400298" cy="3200400"/>
          </a:xfr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432432F-06DF-459D-88B7-408569A94B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39" y="1690688"/>
            <a:ext cx="2400301" cy="32004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5DB78CB-3AF4-48FB-A789-1932B01BE6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375" y="1690688"/>
            <a:ext cx="2400301" cy="3200400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0A38A4A-7E32-4C3F-A111-C8508A4450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1690688"/>
            <a:ext cx="24003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B95967-F43D-4011-9BD6-E11080007A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72" y="5645151"/>
            <a:ext cx="861934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D1703-AECF-4258-8FD5-9C4D4B19AA8F}"/>
              </a:ext>
            </a:extLst>
          </p:cNvPr>
          <p:cNvSpPr txBox="1"/>
          <p:nvPr/>
        </p:nvSpPr>
        <p:spPr>
          <a:xfrm>
            <a:off x="1231285" y="6308209"/>
            <a:ext cx="29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Half Adder “Truth Table”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6F0A1-F592-438D-AF35-F69A5593C9CB}"/>
              </a:ext>
            </a:extLst>
          </p:cNvPr>
          <p:cNvSpPr txBox="1"/>
          <p:nvPr/>
        </p:nvSpPr>
        <p:spPr>
          <a:xfrm>
            <a:off x="447675" y="4844146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A=0,B=0 outputs: C=0,S=0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CD73C-7202-4EB4-B2CE-62727CD3FBDC}"/>
              </a:ext>
            </a:extLst>
          </p:cNvPr>
          <p:cNvSpPr txBox="1"/>
          <p:nvPr/>
        </p:nvSpPr>
        <p:spPr>
          <a:xfrm>
            <a:off x="3276549" y="484414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A=1,B=0 outputs: C=0,S=1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8266A6-6C87-4CF5-87D4-38E392A38D9C}"/>
              </a:ext>
            </a:extLst>
          </p:cNvPr>
          <p:cNvSpPr txBox="1"/>
          <p:nvPr/>
        </p:nvSpPr>
        <p:spPr>
          <a:xfrm>
            <a:off x="6186463" y="4891088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A=0,B=1 outputs: C=0,S=1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D983F-BA29-440D-B503-A0DF930EF35E}"/>
              </a:ext>
            </a:extLst>
          </p:cNvPr>
          <p:cNvSpPr txBox="1"/>
          <p:nvPr/>
        </p:nvSpPr>
        <p:spPr>
          <a:xfrm>
            <a:off x="9029700" y="4844145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A=1,B=1 outputs: C=1,S=0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553B3-8F5C-4AED-B404-3506F287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17D-DC4A-41EE-8666-F582D81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0054-C7F9-473F-B1F1-CC76014F4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FPGAs</a:t>
            </a:r>
            <a:br>
              <a:rPr lang="en-US" dirty="0"/>
            </a:br>
            <a:r>
              <a:rPr lang="en-US" dirty="0"/>
              <a:t>Lecture 2: Design/Simulate FPGA Design with </a:t>
            </a:r>
            <a:r>
              <a:rPr lang="en-US" dirty="0" err="1"/>
              <a:t>Vivado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79FFD-DDDA-4ADF-BCE4-3ECCD61B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Duncan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331E2-B9BB-4956-8447-C34CAB13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CC749-C006-40C1-A714-A6A7E2B7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2CDC-56AC-4546-B0C9-77F2DCE3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4AAA-40E2-4AC8-8D37-4D264A42B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About Me: </a:t>
            </a:r>
            <a:r>
              <a:rPr lang="en-US" dirty="0"/>
              <a:t>Electrical/Computer Engineer at NSWC Crane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Class Goals: </a:t>
            </a:r>
            <a:r>
              <a:rPr lang="en-US" dirty="0"/>
              <a:t>1) Learn about FPGAs. 2) Program FPGAs to do fun things.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Class SW Materials: </a:t>
            </a:r>
            <a:r>
              <a:rPr lang="en-US" dirty="0">
                <a:hlinkClick r:id="rId2"/>
              </a:rPr>
              <a:t>https://github.com/adamdunc/whs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49C9F-C904-4003-A093-8969EB6A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6FD0D-9DBD-4CB3-ACF6-BE42CD53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9F9D-7A33-45EA-8096-7FFF3A2B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Vivado</a:t>
            </a:r>
            <a:r>
              <a:rPr lang="en-US" dirty="0"/>
              <a:t> and FPGA Design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5B9D-40BC-481E-8C74-1B905620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Xilinx </a:t>
            </a:r>
            <a:r>
              <a:rPr lang="en-US" sz="2800" b="1" dirty="0" err="1"/>
              <a:t>Vivado</a:t>
            </a:r>
            <a:r>
              <a:rPr lang="en-US" sz="2800" b="1" dirty="0"/>
              <a:t> </a:t>
            </a:r>
            <a:r>
              <a:rPr lang="en-US" sz="2800" dirty="0"/>
              <a:t>a software program used to design, program</a:t>
            </a:r>
            <a:r>
              <a:rPr lang="en-US" dirty="0"/>
              <a:t>, </a:t>
            </a:r>
            <a:r>
              <a:rPr lang="en-US" sz="2800" dirty="0"/>
              <a:t>simulate your FPGA.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We write a code in a hardware description language (HDL) like </a:t>
            </a:r>
            <a:r>
              <a:rPr lang="en-US" sz="2800" b="1" dirty="0"/>
              <a:t>Verilog</a:t>
            </a:r>
            <a:r>
              <a:rPr lang="en-US" sz="2800" dirty="0"/>
              <a:t> to specify the intended hardware behavior of the FPGA.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/>
              <a:t>Vivado</a:t>
            </a:r>
            <a:r>
              <a:rPr lang="en-US" sz="2800" dirty="0"/>
              <a:t> compiles the Verilog and automatically places logic gates inside the FPGA to realize the intended FPGA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/>
              <a:t>Vivado</a:t>
            </a:r>
            <a:r>
              <a:rPr lang="en-US" sz="2800" dirty="0"/>
              <a:t> produces a </a:t>
            </a:r>
            <a:r>
              <a:rPr lang="en-US" b="1" dirty="0"/>
              <a:t>bitstream</a:t>
            </a:r>
            <a:r>
              <a:rPr lang="en-US" dirty="0"/>
              <a:t> file that is loaded into the physical FPGA to configure the FPGA behavior.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FFC42-99B5-474A-A8E0-CB795B2F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DD9BD-149A-47E7-896D-7844E4AA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9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070C-13D8-4A83-98EE-C0A95E5F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101: Verilog, module, assign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1FAC-4CD8-4D2F-8C97-090ADD81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2800" dirty="0"/>
              <a:t>A Verilog </a:t>
            </a:r>
            <a:r>
              <a:rPr lang="en-US" sz="2800" b="1" dirty="0"/>
              <a:t>module</a:t>
            </a:r>
            <a:r>
              <a:rPr lang="en-US" sz="2800" dirty="0"/>
              <a:t> is a hierarchal block in Verilog within input/output ports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An </a:t>
            </a:r>
            <a:r>
              <a:rPr lang="en-US" sz="2800" b="1" dirty="0"/>
              <a:t>assign </a:t>
            </a:r>
            <a:r>
              <a:rPr lang="en-US" sz="2800" dirty="0"/>
              <a:t>statement performs assignments and arithmetic operations on ports and wires within a module.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module top(</a:t>
            </a:r>
          </a:p>
          <a:p>
            <a:pPr marL="457200" lvl="1" indent="0">
              <a:buNone/>
            </a:pPr>
            <a:r>
              <a:rPr lang="en-US" sz="2800" dirty="0"/>
              <a:t>    output LED</a:t>
            </a:r>
          </a:p>
          <a:p>
            <a:pPr marL="457200" lvl="1" indent="0">
              <a:buNone/>
            </a:pPr>
            <a:r>
              <a:rPr lang="en-US" sz="2800" dirty="0"/>
              <a:t>    );</a:t>
            </a:r>
          </a:p>
          <a:p>
            <a:pPr marL="457200" lvl="1" indent="0">
              <a:buNone/>
            </a:pPr>
            <a:r>
              <a:rPr lang="en-US" sz="2800" dirty="0"/>
              <a:t>assign LED = 1;</a:t>
            </a:r>
          </a:p>
          <a:p>
            <a:pPr marL="457200" lvl="1" indent="0">
              <a:buNone/>
            </a:pPr>
            <a:r>
              <a:rPr lang="en-US" sz="2800" dirty="0" err="1"/>
              <a:t>endmodule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386C5-4F2E-4FE4-ABB4-6C658610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DA4A8-1860-47A2-9996-193B2A90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070C-13D8-4A83-98EE-C0A95E5F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Vivado</a:t>
            </a:r>
            <a:r>
              <a:rPr lang="en-US" dirty="0"/>
              <a:t> 101: XDC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1FAC-4CD8-4D2F-8C97-090ADD81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800" dirty="0"/>
              <a:t>Xilinx </a:t>
            </a:r>
            <a:r>
              <a:rPr lang="en-US" sz="2800" b="1" dirty="0" err="1"/>
              <a:t>Vivado</a:t>
            </a:r>
            <a:r>
              <a:rPr lang="en-US" sz="2800" b="1" dirty="0"/>
              <a:t> </a:t>
            </a:r>
            <a:r>
              <a:rPr lang="en-US" sz="2800" dirty="0"/>
              <a:t>a software program that turns Verilog into a bitstream file that can configures the hardware behavior of an FPGA.</a:t>
            </a:r>
            <a:endParaRPr lang="en-US" sz="2800" b="1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Xilinx design constraints (</a:t>
            </a:r>
            <a:r>
              <a:rPr lang="en-US" sz="2800" b="1" dirty="0"/>
              <a:t>XDC</a:t>
            </a:r>
            <a:r>
              <a:rPr lang="en-US" sz="2800" dirty="0"/>
              <a:t>) files map FPGA physical pins to Verilog top-level module ports.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 err="1"/>
              <a:t>set_property</a:t>
            </a:r>
            <a:r>
              <a:rPr lang="en-US" sz="2800" dirty="0"/>
              <a:t> PACKAGE_PIN U16 [</a:t>
            </a:r>
            <a:r>
              <a:rPr lang="en-US" sz="2800" dirty="0" err="1"/>
              <a:t>get_ports</a:t>
            </a:r>
            <a:r>
              <a:rPr lang="en-US" sz="2800" dirty="0"/>
              <a:t> {LED}]</a:t>
            </a:r>
          </a:p>
          <a:p>
            <a:pPr marL="457200" lvl="1" indent="0">
              <a:buNone/>
            </a:pPr>
            <a:r>
              <a:rPr lang="en-US" sz="2800" dirty="0" err="1"/>
              <a:t>set_property</a:t>
            </a:r>
            <a:r>
              <a:rPr lang="en-US" sz="2800" dirty="0"/>
              <a:t> IOSTANDARD LVCMOS33 [</a:t>
            </a:r>
            <a:r>
              <a:rPr lang="en-US" sz="2800" dirty="0" err="1"/>
              <a:t>get_ports</a:t>
            </a:r>
            <a:r>
              <a:rPr lang="en-US" sz="2800" dirty="0"/>
              <a:t> {LED}]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0DC3A-7F07-445F-946D-00AE58E6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05E59-C5CD-41BB-B664-2448E650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70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979-DCAC-4AAF-89E7-D75DA91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Create half adder </a:t>
            </a:r>
            <a:r>
              <a:rPr lang="en-US" dirty="0" err="1"/>
              <a:t>Vivado</a:t>
            </a:r>
            <a:r>
              <a:rPr lang="en-US" dirty="0"/>
              <a:t> project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91A0-D585-46C6-9631-631489F6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058150" cy="4732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0) Open </a:t>
            </a:r>
            <a:r>
              <a:rPr lang="en-US" dirty="0" err="1"/>
              <a:t>Vivado</a:t>
            </a:r>
            <a:r>
              <a:rPr lang="en-US" dirty="0"/>
              <a:t> and create new project with default options</a:t>
            </a:r>
          </a:p>
          <a:p>
            <a:pPr marL="0" indent="0">
              <a:buNone/>
            </a:pPr>
            <a:r>
              <a:rPr lang="en-US" dirty="0"/>
              <a:t>1) New Project</a:t>
            </a:r>
          </a:p>
          <a:p>
            <a:pPr lvl="1"/>
            <a:r>
              <a:rPr lang="en-US" dirty="0"/>
              <a:t>Click “Do not specify sources at this time”</a:t>
            </a:r>
          </a:p>
          <a:p>
            <a:pPr marL="0" indent="0">
              <a:buNone/>
            </a:pPr>
            <a:r>
              <a:rPr lang="en-US" dirty="0"/>
              <a:t>2) Select Part “xc7a35ticpg236-1L”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0162D-033F-486F-8BA1-05D27E29308C}"/>
              </a:ext>
            </a:extLst>
          </p:cNvPr>
          <p:cNvSpPr txBox="1"/>
          <p:nvPr/>
        </p:nvSpPr>
        <p:spPr>
          <a:xfrm>
            <a:off x="190500" y="5769423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Follow steps outlined in below link if needed:  https://users.wpi.edu/~rjduck/Basys3%20Vivado%20Decoder%20Tutorial.pdf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59BF-677D-4E5D-AF96-2D98DA7056AA}"/>
              </a:ext>
            </a:extLst>
          </p:cNvPr>
          <p:cNvSpPr txBox="1"/>
          <p:nvPr/>
        </p:nvSpPr>
        <p:spPr>
          <a:xfrm>
            <a:off x="6096000" y="5564250"/>
            <a:ext cx="598741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2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Use </a:t>
            </a:r>
            <a:r>
              <a:rPr lang="en-US" sz="2400" dirty="0" err="1">
                <a:solidFill>
                  <a:schemeClr val="accent1"/>
                </a:solidFill>
              </a:rPr>
              <a:t>Vivado</a:t>
            </a:r>
            <a:r>
              <a:rPr lang="en-US" sz="2400" dirty="0">
                <a:solidFill>
                  <a:schemeClr val="accent1"/>
                </a:solidFill>
              </a:rPr>
              <a:t> to create an FPGA design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Use </a:t>
            </a:r>
            <a:r>
              <a:rPr lang="en-US" sz="2400" dirty="0" err="1">
                <a:solidFill>
                  <a:schemeClr val="accent1"/>
                </a:solidFill>
              </a:rPr>
              <a:t>Vivado</a:t>
            </a:r>
            <a:r>
              <a:rPr lang="en-US" sz="2400" dirty="0">
                <a:solidFill>
                  <a:schemeClr val="accent1"/>
                </a:solidFill>
              </a:rPr>
              <a:t> to program your FPGA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2D689-627B-4A9B-8413-D3A75EAD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75FB2-70F4-43C2-86F8-4958119E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1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979-DCAC-4AAF-89E7-D75DA91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Create half adder </a:t>
            </a:r>
            <a:r>
              <a:rPr lang="en-US" dirty="0" err="1"/>
              <a:t>Vivado</a:t>
            </a:r>
            <a:r>
              <a:rPr lang="en-US" dirty="0"/>
              <a:t> project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91A0-D585-46C6-9631-631489F6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058150" cy="4732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create design file “</a:t>
            </a:r>
            <a:r>
              <a:rPr lang="en-US" dirty="0" err="1"/>
              <a:t>top.v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r>
              <a:rPr lang="en-US" sz="1700" dirty="0"/>
              <a:t>module top(</a:t>
            </a:r>
          </a:p>
          <a:p>
            <a:pPr marL="457200" lvl="1" indent="0">
              <a:buNone/>
            </a:pPr>
            <a:r>
              <a:rPr lang="en-US" sz="1700" dirty="0"/>
              <a:t>    input A, // input port</a:t>
            </a:r>
          </a:p>
          <a:p>
            <a:pPr marL="457200" lvl="1" indent="0">
              <a:buNone/>
            </a:pPr>
            <a:r>
              <a:rPr lang="en-US" sz="1700" dirty="0"/>
              <a:t>    input B, // input port</a:t>
            </a:r>
          </a:p>
          <a:p>
            <a:pPr marL="457200" lvl="1" indent="0">
              <a:buNone/>
            </a:pPr>
            <a:r>
              <a:rPr lang="en-US" sz="1700" dirty="0"/>
              <a:t>    output SUM, // output port</a:t>
            </a:r>
          </a:p>
          <a:p>
            <a:pPr marL="457200" lvl="1" indent="0">
              <a:buNone/>
            </a:pPr>
            <a:r>
              <a:rPr lang="en-US" sz="1700" dirty="0"/>
              <a:t>    output CARRY // output port</a:t>
            </a:r>
          </a:p>
          <a:p>
            <a:pPr marL="457200" lvl="1" indent="0">
              <a:buNone/>
            </a:pPr>
            <a:r>
              <a:rPr lang="en-US" sz="1700" dirty="0"/>
              <a:t>    );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r>
              <a:rPr lang="en-US" sz="1700" dirty="0"/>
              <a:t>  assign SUM   = A ^ B;  // bitwise </a:t>
            </a:r>
            <a:r>
              <a:rPr lang="en-US" sz="1700" dirty="0" err="1"/>
              <a:t>xor</a:t>
            </a:r>
            <a:endParaRPr lang="en-US" sz="1700" dirty="0"/>
          </a:p>
          <a:p>
            <a:pPr marL="457200" lvl="1" indent="0">
              <a:buNone/>
            </a:pPr>
            <a:r>
              <a:rPr lang="en-US" sz="1700" dirty="0"/>
              <a:t>  assign CARRY = A &amp; B;  // bitwise and    </a:t>
            </a:r>
          </a:p>
          <a:p>
            <a:pPr marL="457200" lvl="1" indent="0">
              <a:buNone/>
            </a:pPr>
            <a:r>
              <a:rPr lang="en-US" sz="1700" dirty="0"/>
              <a:t>    </a:t>
            </a:r>
          </a:p>
          <a:p>
            <a:pPr marL="457200" lvl="1" indent="0">
              <a:buNone/>
            </a:pPr>
            <a:r>
              <a:rPr lang="en-US" sz="1700" dirty="0" err="1"/>
              <a:t>endmodule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0162D-033F-486F-8BA1-05D27E29308C}"/>
              </a:ext>
            </a:extLst>
          </p:cNvPr>
          <p:cNvSpPr txBox="1"/>
          <p:nvPr/>
        </p:nvSpPr>
        <p:spPr>
          <a:xfrm>
            <a:off x="7267575" y="5769423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Follow steps outlined in below link as needed  https://users.wpi.edu/~rjduck/Basys3%20Vivado%20Decoder%20Tutorial.pdf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1CC6BE-9593-4B78-A4AD-627E7FDBFB05}"/>
              </a:ext>
            </a:extLst>
          </p:cNvPr>
          <p:cNvSpPr txBox="1">
            <a:spLocks/>
          </p:cNvSpPr>
          <p:nvPr/>
        </p:nvSpPr>
        <p:spPr>
          <a:xfrm>
            <a:off x="6172200" y="1853854"/>
            <a:ext cx="5686425" cy="256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4) create constraints file “</a:t>
            </a:r>
            <a:r>
              <a:rPr lang="en-US" dirty="0" err="1"/>
              <a:t>top.xdc</a:t>
            </a:r>
            <a:r>
              <a:rPr lang="en-US" dirty="0"/>
              <a:t>”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700" dirty="0" err="1"/>
              <a:t>set_property</a:t>
            </a:r>
            <a:r>
              <a:rPr lang="en-US" sz="1700" dirty="0"/>
              <a:t> PACKAGE_PIN V17 [</a:t>
            </a:r>
            <a:r>
              <a:rPr lang="en-US" sz="1700" dirty="0" err="1"/>
              <a:t>get_ports</a:t>
            </a:r>
            <a:r>
              <a:rPr lang="en-US" sz="1700" dirty="0"/>
              <a:t> A] </a:t>
            </a:r>
            <a:r>
              <a:rPr lang="en-US" sz="1700" dirty="0" err="1"/>
              <a:t>set_property</a:t>
            </a:r>
            <a:r>
              <a:rPr lang="en-US" sz="1700" dirty="0"/>
              <a:t> IOSTANDARD LVCMOS33 [</a:t>
            </a:r>
            <a:r>
              <a:rPr lang="en-US" sz="1700" dirty="0" err="1"/>
              <a:t>get_ports</a:t>
            </a:r>
            <a:r>
              <a:rPr lang="en-US" sz="1700" dirty="0"/>
              <a:t> A] </a:t>
            </a:r>
            <a:r>
              <a:rPr lang="en-US" sz="1700" dirty="0" err="1"/>
              <a:t>set_property</a:t>
            </a:r>
            <a:r>
              <a:rPr lang="en-US" sz="1700" dirty="0"/>
              <a:t> PACKAGE_PIN V16 [</a:t>
            </a:r>
            <a:r>
              <a:rPr lang="en-US" sz="1700" dirty="0" err="1"/>
              <a:t>get_ports</a:t>
            </a:r>
            <a:r>
              <a:rPr lang="en-US" sz="1700" dirty="0"/>
              <a:t> B] </a:t>
            </a:r>
            <a:r>
              <a:rPr lang="en-US" sz="1700" dirty="0" err="1"/>
              <a:t>set_property</a:t>
            </a:r>
            <a:r>
              <a:rPr lang="en-US" sz="1700" dirty="0"/>
              <a:t> IOSTANDARD LVCMOS33 [</a:t>
            </a:r>
            <a:r>
              <a:rPr lang="en-US" sz="1700" dirty="0" err="1"/>
              <a:t>get_ports</a:t>
            </a:r>
            <a:r>
              <a:rPr lang="en-US" sz="1700" dirty="0"/>
              <a:t> B] </a:t>
            </a:r>
            <a:r>
              <a:rPr lang="en-US" sz="1700" dirty="0" err="1"/>
              <a:t>set_property</a:t>
            </a:r>
            <a:r>
              <a:rPr lang="en-US" sz="1700" dirty="0"/>
              <a:t> PACKAGE_PIN U16 [</a:t>
            </a:r>
            <a:r>
              <a:rPr lang="en-US" sz="1700" dirty="0" err="1"/>
              <a:t>get_ports</a:t>
            </a:r>
            <a:r>
              <a:rPr lang="en-US" sz="1700" dirty="0"/>
              <a:t> SUM] </a:t>
            </a:r>
            <a:r>
              <a:rPr lang="en-US" sz="1700" dirty="0" err="1"/>
              <a:t>set_property</a:t>
            </a:r>
            <a:r>
              <a:rPr lang="en-US" sz="1700" dirty="0"/>
              <a:t> IOSTANDARD LVCMOS33 [</a:t>
            </a:r>
            <a:r>
              <a:rPr lang="en-US" sz="1700" dirty="0" err="1"/>
              <a:t>get_ports</a:t>
            </a:r>
            <a:r>
              <a:rPr lang="en-US" sz="1700" dirty="0"/>
              <a:t> SUM] </a:t>
            </a:r>
            <a:r>
              <a:rPr lang="en-US" sz="1700" dirty="0" err="1"/>
              <a:t>set_property</a:t>
            </a:r>
            <a:r>
              <a:rPr lang="en-US" sz="1700" dirty="0"/>
              <a:t> PACKAGE_PIN E19 [</a:t>
            </a:r>
            <a:r>
              <a:rPr lang="en-US" sz="1700" dirty="0" err="1"/>
              <a:t>get_ports</a:t>
            </a:r>
            <a:r>
              <a:rPr lang="en-US" sz="1700" dirty="0"/>
              <a:t> CARRY] </a:t>
            </a:r>
            <a:r>
              <a:rPr lang="en-US" sz="1700" dirty="0" err="1"/>
              <a:t>set_property</a:t>
            </a:r>
            <a:r>
              <a:rPr lang="en-US" sz="1700" dirty="0"/>
              <a:t> IOSTANDARD LVCMOS33 [</a:t>
            </a:r>
            <a:r>
              <a:rPr lang="en-US" sz="1700" dirty="0" err="1"/>
              <a:t>get_ports</a:t>
            </a:r>
            <a:r>
              <a:rPr lang="en-US" sz="1700" dirty="0"/>
              <a:t> CARRY]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0ACAF-D0EF-4D8C-A3F5-0784DAB2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690E-4C67-46B3-BE13-826FB7B2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1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595E-70EC-4252-A828-08A2F9E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half adder bitstream FPGA on BASYS3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474F-AB82-4081-AF70-62FFC8B5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“Hardware Manager” in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Click “Program Device”</a:t>
            </a:r>
          </a:p>
          <a:p>
            <a:r>
              <a:rPr lang="en-US" dirty="0"/>
              <a:t>Select “</a:t>
            </a:r>
            <a:r>
              <a:rPr lang="en-US" dirty="0" err="1"/>
              <a:t>top.bit”from</a:t>
            </a:r>
            <a:r>
              <a:rPr lang="en-US" dirty="0"/>
              <a:t> “~/WHS/Projects/student_p1.runs/impl_1“ or equivalent directory</a:t>
            </a:r>
          </a:p>
          <a:p>
            <a:r>
              <a:rPr lang="en-US" dirty="0"/>
              <a:t>After FPGA is programmed toggle SW0,SW1</a:t>
            </a:r>
          </a:p>
          <a:p>
            <a:pPr lvl="1"/>
            <a:r>
              <a:rPr lang="en-US" dirty="0"/>
              <a:t>You should see LED0,LED1 toggle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CA818-55F3-4F49-BA2E-3B12ABB794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167" y="4001294"/>
            <a:ext cx="3901658" cy="199956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91BCEB-A040-4FE5-B81A-D05D52850EA4}"/>
              </a:ext>
            </a:extLst>
          </p:cNvPr>
          <p:cNvSpPr/>
          <p:nvPr/>
        </p:nvSpPr>
        <p:spPr>
          <a:xfrm>
            <a:off x="9239250" y="4819650"/>
            <a:ext cx="447675" cy="40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36273-AD05-49D8-B1B6-A7954352A9A8}"/>
              </a:ext>
            </a:extLst>
          </p:cNvPr>
          <p:cNvSpPr txBox="1"/>
          <p:nvPr/>
        </p:nvSpPr>
        <p:spPr>
          <a:xfrm>
            <a:off x="9677400" y="4698890"/>
            <a:ext cx="214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Toggle SW0,SW1 to activate LED0,LED1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F0437A-BB58-4AF9-9566-03D2564A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7A7395-8AE9-472D-88B0-DE214468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D130-C45F-4E97-BB4B-303AA71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 </a:t>
            </a:r>
            <a:r>
              <a:rPr lang="en-US" dirty="0" err="1"/>
              <a:t>Vivado</a:t>
            </a:r>
            <a:r>
              <a:rPr lang="en-US" dirty="0"/>
              <a:t> Project 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61992-594F-4D5A-833F-4D1D25BA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219" y="1524001"/>
            <a:ext cx="8893340" cy="50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4DD66-88DB-4633-AEE7-4E50FCA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C7768-F832-4853-928E-F31787FC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8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C749-4FF0-4B8A-A562-34039537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734800" cy="1325563"/>
          </a:xfrm>
        </p:spPr>
        <p:txBody>
          <a:bodyPr/>
          <a:lstStyle/>
          <a:p>
            <a:r>
              <a:rPr lang="en-US" dirty="0"/>
              <a:t>Open Synthesized Design to see “logic gate” usage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0C4927-5600-4B1B-AD0E-EC3F8972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0971" y="1396093"/>
            <a:ext cx="9710057" cy="54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21DB75-8DA2-4A4E-927D-6F50E2EE2431}"/>
              </a:ext>
            </a:extLst>
          </p:cNvPr>
          <p:cNvSpPr/>
          <p:nvPr/>
        </p:nvSpPr>
        <p:spPr>
          <a:xfrm>
            <a:off x="7353300" y="2819400"/>
            <a:ext cx="1276350" cy="1981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3CCD6-3C58-4362-AA8E-7D595E802937}"/>
              </a:ext>
            </a:extLst>
          </p:cNvPr>
          <p:cNvSpPr txBox="1"/>
          <p:nvPr/>
        </p:nvSpPr>
        <p:spPr>
          <a:xfrm>
            <a:off x="8324850" y="2634734"/>
            <a:ext cx="21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Logic 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23A591-6817-4242-8A9A-A593C9A0022B}"/>
              </a:ext>
            </a:extLst>
          </p:cNvPr>
          <p:cNvCxnSpPr/>
          <p:nvPr/>
        </p:nvCxnSpPr>
        <p:spPr>
          <a:xfrm>
            <a:off x="495300" y="3810000"/>
            <a:ext cx="1276350" cy="7715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09A54-181E-44AE-ADC1-913F8AE1E92F}"/>
              </a:ext>
            </a:extLst>
          </p:cNvPr>
          <p:cNvCxnSpPr>
            <a:cxnSpLocks/>
          </p:cNvCxnSpPr>
          <p:nvPr/>
        </p:nvCxnSpPr>
        <p:spPr>
          <a:xfrm>
            <a:off x="495300" y="6275614"/>
            <a:ext cx="127635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00C1C-789F-4A3E-8C08-DDB51F87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6253-78F4-414B-A646-5E13046E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3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070C-13D8-4A83-98EE-C0A95E5F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101: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1FAC-4CD8-4D2F-8C97-090ADD81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FPGA </a:t>
            </a:r>
            <a:r>
              <a:rPr lang="en-US" sz="2800" b="1" dirty="0"/>
              <a:t>simulations</a:t>
            </a:r>
            <a:r>
              <a:rPr lang="en-US" sz="2800" dirty="0"/>
              <a:t> allow you to control and observe the behavior of your Verilog code.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Simulations are useful for assessing performance and debugging.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Simulations allow you to control/observe signals internal to the circuit running on the FPGA.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58DDF-ADF3-43CC-9531-CEEC3A79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07A56-E06F-4984-930B-CDE23566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0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070C-13D8-4A83-98EE-C0A95E5F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101: Testbenches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1FAC-4CD8-4D2F-8C97-090ADD81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A Verilog </a:t>
            </a:r>
            <a:r>
              <a:rPr lang="en-US" sz="2800" b="1" dirty="0"/>
              <a:t>testbench</a:t>
            </a:r>
            <a:r>
              <a:rPr lang="en-US" sz="2800" dirty="0"/>
              <a:t> is an HDL file that instantiates a Verilog module to simulate its behavior.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Testbench uses Verilog code to stimulate the module being tested.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1DFD6-2AF0-42DC-BBCA-F91CF216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6F413-F7F5-4410-80E9-53A90DB7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77E4-926A-4EAC-AF36-EE6B50E7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Field-Programmable Gate Arrays (FPGAs) are “</a:t>
            </a:r>
            <a:r>
              <a:rPr lang="en-US" b="1" dirty="0"/>
              <a:t>Programmable</a:t>
            </a:r>
            <a:r>
              <a:rPr lang="en-US" dirty="0"/>
              <a:t> </a:t>
            </a:r>
            <a:r>
              <a:rPr lang="en-US" b="1" dirty="0"/>
              <a:t>Hardware”</a:t>
            </a:r>
            <a:r>
              <a:rPr lang="en-US" dirty="0"/>
              <a:t>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C456E-9B4C-4B62-9D16-07A95FADB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863" y="1936671"/>
            <a:ext cx="1979803" cy="1492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BC15D7-7FEB-4956-AACA-9ADB41021BC7}"/>
              </a:ext>
            </a:extLst>
          </p:cNvPr>
          <p:cNvSpPr txBox="1"/>
          <p:nvPr/>
        </p:nvSpPr>
        <p:spPr>
          <a:xfrm>
            <a:off x="6861380" y="3360866"/>
            <a:ext cx="4966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FPGA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~1 inch</a:t>
            </a:r>
            <a:r>
              <a:rPr lang="en-US" sz="2800" baseline="30000" dirty="0"/>
              <a:t>2</a:t>
            </a:r>
            <a:r>
              <a:rPr lang="en-US" sz="2800" dirty="0"/>
              <a:t> with ~10 billion transistors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Not as Fast (~500MHz)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Hardware can be programmed to do anything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B3885-DDDE-48BE-954A-7ED609D49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58" y="1776844"/>
            <a:ext cx="1866900" cy="186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DC2D2-0894-4A52-987E-50D282D0AB27}"/>
              </a:ext>
            </a:extLst>
          </p:cNvPr>
          <p:cNvSpPr txBox="1"/>
          <p:nvPr/>
        </p:nvSpPr>
        <p:spPr>
          <a:xfrm>
            <a:off x="838200" y="3429000"/>
            <a:ext cx="47369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CPU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~1 inch</a:t>
            </a:r>
            <a:r>
              <a:rPr lang="en-US" sz="2800" baseline="30000" dirty="0"/>
              <a:t>2</a:t>
            </a:r>
            <a:r>
              <a:rPr lang="en-US" sz="2800" dirty="0"/>
              <a:t> with ~10 billion transistors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Fast (~3GHz)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Hardware does one thing really well (execute code)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64E3D7-71BD-458A-AD1C-162D0518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66244-46F6-4B87-8F58-BC31612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979-DCAC-4AAF-89E7-D75DA91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Simulate your half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91A0-D585-46C6-9631-631489F6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0800" cy="4732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0) Open your half adder </a:t>
            </a:r>
            <a:r>
              <a:rPr lang="en-US" dirty="0" err="1"/>
              <a:t>Vivado</a:t>
            </a:r>
            <a:r>
              <a:rPr lang="en-US" dirty="0"/>
              <a:t> project </a:t>
            </a:r>
          </a:p>
          <a:p>
            <a:pPr marL="514350" indent="-514350">
              <a:buAutoNum type="arabicParenR"/>
            </a:pPr>
            <a:r>
              <a:rPr lang="en-US" dirty="0"/>
              <a:t>Create simulation source “</a:t>
            </a:r>
            <a:r>
              <a:rPr lang="en-US" dirty="0" err="1"/>
              <a:t>tb_top.v</a:t>
            </a:r>
            <a:r>
              <a:rPr lang="en-US" dirty="0"/>
              <a:t>”</a:t>
            </a:r>
          </a:p>
          <a:p>
            <a:pPr marL="514350" indent="-514350">
              <a:buAutoNum type="arabicParenR"/>
            </a:pPr>
            <a:r>
              <a:rPr lang="en-US" dirty="0"/>
              <a:t>Add code as directed in the Project 3 README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0162D-033F-486F-8BA1-05D27E29308C}"/>
              </a:ext>
            </a:extLst>
          </p:cNvPr>
          <p:cNvSpPr txBox="1"/>
          <p:nvPr/>
        </p:nvSpPr>
        <p:spPr>
          <a:xfrm>
            <a:off x="190500" y="5769423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Follow steps outlined in below link if needed:  https://users.wpi.edu/~rjduck/Basys3%20Vivado%20Decoder%20Tutorial.pdf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59BF-677D-4E5D-AF96-2D98DA7056AA}"/>
              </a:ext>
            </a:extLst>
          </p:cNvPr>
          <p:cNvSpPr txBox="1"/>
          <p:nvPr/>
        </p:nvSpPr>
        <p:spPr>
          <a:xfrm>
            <a:off x="6096000" y="5564250"/>
            <a:ext cx="598741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3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Use </a:t>
            </a:r>
            <a:r>
              <a:rPr lang="en-US" sz="2400" dirty="0" err="1">
                <a:solidFill>
                  <a:schemeClr val="accent1"/>
                </a:solidFill>
              </a:rPr>
              <a:t>Vivado</a:t>
            </a:r>
            <a:r>
              <a:rPr lang="en-US" sz="2400" dirty="0">
                <a:solidFill>
                  <a:schemeClr val="accent1"/>
                </a:solidFill>
              </a:rPr>
              <a:t> to simulate an FPGA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83BE-C3A4-4E29-B2A0-41840771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95AAC-EEA5-46F4-81CE-CE8E8C84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10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1402-811D-4CED-84AD-77A9F67B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Create </a:t>
            </a:r>
            <a:r>
              <a:rPr lang="en-US" dirty="0" err="1"/>
              <a:t>tb_top.v</a:t>
            </a:r>
            <a:r>
              <a:rPr lang="en-US" dirty="0"/>
              <a:t> testbench file and simulate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56EE2D-7E00-4409-9232-EC1CEEB5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210" y="1855132"/>
            <a:ext cx="8715022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1ABE0-04B5-4A6B-AFC2-C2F82220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E9C81-E018-4CC3-865C-A3ADBE4C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1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A7C-E4AE-48E1-AEFA-03ADF803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Vivado</a:t>
            </a:r>
            <a:r>
              <a:rPr lang="en-US" dirty="0"/>
              <a:t> “Simulate”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69F9E67-6655-4BA9-82E8-9BFA0B74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085" y="1762126"/>
            <a:ext cx="8935979" cy="5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53478-A4E9-4D1B-9987-92E025F9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F0784-04F4-43AA-90D6-1AF052A0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64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7979-DCAC-4AAF-89E7-D75DA910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Design/Simulate/Program your FPGA to be a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91A0-D585-46C6-9631-631489F6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10800" cy="473219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Add code as directed in the Project 4 README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0162D-033F-486F-8BA1-05D27E29308C}"/>
              </a:ext>
            </a:extLst>
          </p:cNvPr>
          <p:cNvSpPr txBox="1"/>
          <p:nvPr/>
        </p:nvSpPr>
        <p:spPr>
          <a:xfrm>
            <a:off x="190500" y="5769423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Follow steps outlined in below link if needed:  https://users.wpi.edu/~rjduck/Basys3%20Vivado%20Decoder%20Tutorial.pdf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59BF-677D-4E5D-AF96-2D98DA7056AA}"/>
              </a:ext>
            </a:extLst>
          </p:cNvPr>
          <p:cNvSpPr txBox="1"/>
          <p:nvPr/>
        </p:nvSpPr>
        <p:spPr>
          <a:xfrm>
            <a:off x="6096001" y="5564250"/>
            <a:ext cx="56007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3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Learn useful Verilog syntax and features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Utilize 7-segment LEDs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FB998-1CD4-4144-9305-77C07AC3FEC7}"/>
              </a:ext>
            </a:extLst>
          </p:cNvPr>
          <p:cNvSpPr txBox="1"/>
          <p:nvPr/>
        </p:nvSpPr>
        <p:spPr>
          <a:xfrm>
            <a:off x="8629650" y="5003055"/>
            <a:ext cx="30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adamdunc</a:t>
            </a:r>
            <a:r>
              <a:rPr lang="en-US" dirty="0"/>
              <a:t>/</a:t>
            </a:r>
            <a:r>
              <a:rPr lang="en-US" dirty="0" err="1"/>
              <a:t>whs</a:t>
            </a:r>
            <a:r>
              <a:rPr lang="en-US" dirty="0"/>
              <a:t> for README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B21BF-5E02-4BF2-9AD9-AFCD7640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7D0D1D-BFA7-405B-BAA2-BAEA0ADF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03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4EC3-2334-4641-85E4-8EF0C71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 Step 1: Design/Simulate Calculator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7BD5DA3-EE18-4C4C-A25B-9FF1456B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662" y="1690688"/>
            <a:ext cx="9210675" cy="51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A690C-9577-419C-BF3E-F265E3D7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FBA4-92DD-4B03-B774-7E7A5A0D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1F47-302F-4E56-AB9D-485E45BA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 Step 2: Note increased logic gate usage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44BF9E4-8C49-4C94-A9FA-5567D788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885950"/>
            <a:ext cx="8839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AC8E6-7C40-47BC-9BAA-E6E5C504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52F85-0FB7-4C86-8207-2FBF20EE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5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070C-13D8-4A83-98EE-C0A95E5F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en-US" dirty="0"/>
              <a:t>Verilog 101: always, 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1FAC-4CD8-4D2F-8C97-090ADD81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sz="2800" dirty="0"/>
              <a:t>An </a:t>
            </a:r>
            <a:r>
              <a:rPr lang="en-US" sz="2800" b="1" dirty="0"/>
              <a:t>always</a:t>
            </a:r>
            <a:r>
              <a:rPr lang="en-US" sz="2800" dirty="0"/>
              <a:t> block executes any time the contents within its parenthesis toggle.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 </a:t>
            </a:r>
            <a:r>
              <a:rPr lang="en-US" sz="2800" b="1" dirty="0"/>
              <a:t>reg</a:t>
            </a:r>
            <a:r>
              <a:rPr lang="en-US" sz="2800" dirty="0"/>
              <a:t> is a register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module top(</a:t>
            </a:r>
          </a:p>
          <a:p>
            <a:pPr marL="457200" lvl="1" indent="0">
              <a:buNone/>
            </a:pPr>
            <a:r>
              <a:rPr lang="en-US" sz="2800" dirty="0"/>
              <a:t>    input [7:0] A, input [7:0] B, output reg [15:0] Z</a:t>
            </a:r>
          </a:p>
          <a:p>
            <a:pPr marL="457200" lvl="1" indent="0">
              <a:buNone/>
            </a:pPr>
            <a:r>
              <a:rPr lang="en-US" sz="2800" dirty="0"/>
              <a:t>    );</a:t>
            </a:r>
          </a:p>
          <a:p>
            <a:pPr marL="457200" lvl="1" indent="0">
              <a:buNone/>
            </a:pPr>
            <a:r>
              <a:rPr lang="en-US" sz="2800" dirty="0"/>
              <a:t>always @ (*) </a:t>
            </a:r>
          </a:p>
          <a:p>
            <a:pPr marL="457200" lvl="1" indent="0">
              <a:buNone/>
            </a:pPr>
            <a:r>
              <a:rPr lang="en-US" sz="2800" dirty="0"/>
              <a:t>	begin</a:t>
            </a:r>
          </a:p>
          <a:p>
            <a:pPr marL="457200" lvl="1" indent="0">
              <a:buNone/>
            </a:pPr>
            <a:r>
              <a:rPr lang="en-US" sz="2800" dirty="0"/>
              <a:t>	   if (</a:t>
            </a:r>
            <a:r>
              <a:rPr lang="en-US" sz="2800" dirty="0" err="1"/>
              <a:t>btnU</a:t>
            </a:r>
            <a:r>
              <a:rPr lang="en-US" sz="2800" dirty="0"/>
              <a:t> == 1)</a:t>
            </a:r>
          </a:p>
          <a:p>
            <a:pPr marL="457200" lvl="1" indent="0">
              <a:buNone/>
            </a:pPr>
            <a:r>
              <a:rPr lang="en-US" sz="2800" dirty="0"/>
              <a:t>		Z = A + B;</a:t>
            </a:r>
          </a:p>
          <a:p>
            <a:pPr marL="457200" lvl="1" indent="0">
              <a:buNone/>
            </a:pPr>
            <a:r>
              <a:rPr lang="en-US" sz="2800" dirty="0"/>
              <a:t>	   else if (</a:t>
            </a:r>
            <a:r>
              <a:rPr lang="en-US" sz="2800" dirty="0" err="1"/>
              <a:t>btnL</a:t>
            </a:r>
            <a:r>
              <a:rPr lang="en-US" sz="2800" dirty="0"/>
              <a:t> == 1)</a:t>
            </a:r>
          </a:p>
          <a:p>
            <a:pPr marL="457200" lvl="1" indent="0">
              <a:buNone/>
            </a:pPr>
            <a:r>
              <a:rPr lang="en-US" sz="2800" dirty="0"/>
              <a:t>		Z = A / B;</a:t>
            </a:r>
          </a:p>
          <a:p>
            <a:pPr marL="457200" lvl="1" indent="0">
              <a:buNone/>
            </a:pPr>
            <a:r>
              <a:rPr lang="en-US" sz="2800" dirty="0"/>
              <a:t>	end</a:t>
            </a:r>
          </a:p>
          <a:p>
            <a:pPr marL="457200" lvl="1" indent="0">
              <a:buNone/>
            </a:pPr>
            <a:r>
              <a:rPr lang="en-US" sz="2800" dirty="0" err="1"/>
              <a:t>endmodule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F1390-E511-4EE2-82EB-16BDE8DE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52FC6-024D-4E21-B424-04351192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55A7-9116-4BE9-ACC1-244855A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 Step 3: Modify calculator to include always block to select more operands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2C52FC1-F063-4980-A717-F2E12112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450" y="1907381"/>
            <a:ext cx="8801100" cy="495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8B4F54-E15E-4E9F-8C4C-180AD399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DC1B-DE41-4B5D-8605-EFFFF987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9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0054-C7F9-473F-B1F1-CC76014F4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FPGAs</a:t>
            </a:r>
            <a:br>
              <a:rPr lang="en-US" dirty="0"/>
            </a:br>
            <a:r>
              <a:rPr lang="en-US" dirty="0"/>
              <a:t>Lecture 3: Sequential Logic, UART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79FFD-DDDA-4ADF-BCE4-3ECCD61B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Duncan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DB651-6759-41A8-8BB4-7DFC4D00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04D06-6B11-4274-BC04-F22E5398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2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175A-613E-4B88-B4F3-13777711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 101: Clocks and Memory</a:t>
            </a:r>
          </a:p>
        </p:txBody>
      </p:sp>
      <p:pic>
        <p:nvPicPr>
          <p:cNvPr id="11266" name="Picture 2" descr="sequential Logic Circuit Block Diagram">
            <a:extLst>
              <a:ext uri="{FF2B5EF4-FFF2-40B4-BE49-F238E27FC236}">
                <a16:creationId xmlns:a16="http://schemas.microsoft.com/office/drawing/2014/main" id="{7DFDE9FD-469F-409D-9F55-1584169AB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1430" y="1690688"/>
            <a:ext cx="4581331" cy="21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0DA22-4F12-44DE-A8D2-7ECF3D78098E}"/>
              </a:ext>
            </a:extLst>
          </p:cNvPr>
          <p:cNvSpPr txBox="1"/>
          <p:nvPr/>
        </p:nvSpPr>
        <p:spPr>
          <a:xfrm>
            <a:off x="156287" y="6390210"/>
            <a:ext cx="7326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https://www.elprocus.com/tutorial-on-sequential-logic-circuits/</a:t>
            </a:r>
          </a:p>
        </p:txBody>
      </p:sp>
      <p:pic>
        <p:nvPicPr>
          <p:cNvPr id="7" name="Picture 2" descr="sequential Logic Circuit Block Diagram">
            <a:extLst>
              <a:ext uri="{FF2B5EF4-FFF2-40B4-BE49-F238E27FC236}">
                <a16:creationId xmlns:a16="http://schemas.microsoft.com/office/drawing/2014/main" id="{A3F8F3AB-4203-47BB-9959-B6435CA53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3496" y="1690688"/>
            <a:ext cx="4581331" cy="8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113C0-9AEE-4FC7-95F0-4CF59CF211AA}"/>
              </a:ext>
            </a:extLst>
          </p:cNvPr>
          <p:cNvSpPr txBox="1"/>
          <p:nvPr/>
        </p:nvSpPr>
        <p:spPr>
          <a:xfrm>
            <a:off x="838201" y="2878667"/>
            <a:ext cx="327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Combinational: </a:t>
            </a:r>
            <a:r>
              <a:rPr lang="en-US" dirty="0"/>
              <a:t>output toggles after input (No memory)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3AD-D9A1-4F12-96D5-143AB84CBA2D}"/>
              </a:ext>
            </a:extLst>
          </p:cNvPr>
          <p:cNvSpPr txBox="1"/>
          <p:nvPr/>
        </p:nvSpPr>
        <p:spPr>
          <a:xfrm>
            <a:off x="6531429" y="3980862"/>
            <a:ext cx="503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Sequential: </a:t>
            </a:r>
            <a:r>
              <a:rPr lang="en-US" dirty="0"/>
              <a:t>output toggles with input, previous state, and clock signal edge (Memory)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E0179-D45A-4AAA-B6A2-28C6CE1D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BF2F9-4A01-4AA8-B5C3-3FBA9FE8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77E4-926A-4EAC-AF36-EE6B50E7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hardware behavior configured by “</a:t>
            </a:r>
            <a:r>
              <a:rPr lang="en-US" b="1" dirty="0"/>
              <a:t>Bitstream</a:t>
            </a:r>
            <a:r>
              <a:rPr lang="en-US" dirty="0"/>
              <a:t>”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099C6-4B06-4AFB-BC10-0D2DB2E42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3411" y="2577419"/>
            <a:ext cx="1333610" cy="1005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1BA61-96FC-4958-A9AA-F8CD721E74C5}"/>
              </a:ext>
            </a:extLst>
          </p:cNvPr>
          <p:cNvSpPr txBox="1"/>
          <p:nvPr/>
        </p:nvSpPr>
        <p:spPr>
          <a:xfrm>
            <a:off x="4289592" y="2857190"/>
            <a:ext cx="125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FPGA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9673A-9837-46A7-A26E-DA75F0506B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60" y="2295662"/>
            <a:ext cx="1149534" cy="1149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3B3BEF-8B5B-477F-AC6D-A20CC639E654}"/>
              </a:ext>
            </a:extLst>
          </p:cNvPr>
          <p:cNvSpPr txBox="1"/>
          <p:nvPr/>
        </p:nvSpPr>
        <p:spPr>
          <a:xfrm>
            <a:off x="266593" y="2379668"/>
            <a:ext cx="28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CPU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3EEAB-7472-42B3-B55E-1F8E9F7BEF3A}"/>
              </a:ext>
            </a:extLst>
          </p:cNvPr>
          <p:cNvSpPr txBox="1"/>
          <p:nvPr/>
        </p:nvSpPr>
        <p:spPr>
          <a:xfrm>
            <a:off x="291520" y="5211383"/>
            <a:ext cx="266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is always CPU Datapath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4206DA7-2EDF-47F9-A370-22BD26566840}"/>
              </a:ext>
            </a:extLst>
          </p:cNvPr>
          <p:cNvSpPr/>
          <p:nvPr/>
        </p:nvSpPr>
        <p:spPr>
          <a:xfrm>
            <a:off x="1205796" y="3531765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D66E1DD-BCAC-45CD-B1F7-3ACCE735AE5F}"/>
              </a:ext>
            </a:extLst>
          </p:cNvPr>
          <p:cNvSpPr/>
          <p:nvPr/>
        </p:nvSpPr>
        <p:spPr>
          <a:xfrm>
            <a:off x="10439185" y="3664973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3894A52-391E-489B-8FEE-39817348B7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0560" y="1675903"/>
            <a:ext cx="399311" cy="557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E0EA4-907A-403F-882A-E9156E204559}"/>
              </a:ext>
            </a:extLst>
          </p:cNvPr>
          <p:cNvSpPr txBox="1"/>
          <p:nvPr/>
        </p:nvSpPr>
        <p:spPr>
          <a:xfrm>
            <a:off x="11001249" y="1753178"/>
            <a:ext cx="111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  <a:p>
            <a:r>
              <a:rPr lang="en-US" dirty="0"/>
              <a:t>Bitstream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17FFAB3-D6CE-422C-9104-1E79D874E2F7}"/>
              </a:ext>
            </a:extLst>
          </p:cNvPr>
          <p:cNvSpPr/>
          <p:nvPr/>
        </p:nvSpPr>
        <p:spPr>
          <a:xfrm>
            <a:off x="10437940" y="2282095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6F0834-9698-4DD4-969E-4BC5AF6355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7659" y="4038668"/>
            <a:ext cx="1692180" cy="1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F6AD91-4F83-4043-AB39-7465E882E975}"/>
              </a:ext>
            </a:extLst>
          </p:cNvPr>
          <p:cNvSpPr txBox="1"/>
          <p:nvPr/>
        </p:nvSpPr>
        <p:spPr>
          <a:xfrm>
            <a:off x="10030758" y="5375641"/>
            <a:ext cx="177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FPGA is now CPU Datapath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0C984A-775D-4C95-A799-A5695C068A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228" y="4190514"/>
            <a:ext cx="1803877" cy="9950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3F587-6461-40FF-B9C2-0A94044233AC}"/>
              </a:ext>
            </a:extLst>
          </p:cNvPr>
          <p:cNvSpPr txBox="1"/>
          <p:nvPr/>
        </p:nvSpPr>
        <p:spPr>
          <a:xfrm>
            <a:off x="7713617" y="5212911"/>
            <a:ext cx="177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FPGA is now Neural Network Datapath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BFD116-889B-472B-BA1B-94EF26B076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35" y="3913789"/>
            <a:ext cx="1692180" cy="1237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4DAD0D-0DE4-4D42-8FC5-E76F8B83B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2933" y="2669022"/>
            <a:ext cx="1333610" cy="1005244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0F4EB1BB-57D2-48C3-8C7C-3D8A39E943E7}"/>
              </a:ext>
            </a:extLst>
          </p:cNvPr>
          <p:cNvSpPr/>
          <p:nvPr/>
        </p:nvSpPr>
        <p:spPr>
          <a:xfrm>
            <a:off x="8308707" y="3756576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FF57DE8-D40F-45B9-B930-32053A474F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082" y="1767506"/>
            <a:ext cx="399311" cy="5572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C10A34-B208-4126-81EC-9F43950DDD95}"/>
              </a:ext>
            </a:extLst>
          </p:cNvPr>
          <p:cNvSpPr txBox="1"/>
          <p:nvPr/>
        </p:nvSpPr>
        <p:spPr>
          <a:xfrm>
            <a:off x="8822614" y="1520881"/>
            <a:ext cx="111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 Network</a:t>
            </a:r>
          </a:p>
          <a:p>
            <a:r>
              <a:rPr lang="en-US" dirty="0"/>
              <a:t>Bitstream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6F91946-343A-4FF3-B53E-C22B08B93700}"/>
              </a:ext>
            </a:extLst>
          </p:cNvPr>
          <p:cNvSpPr/>
          <p:nvPr/>
        </p:nvSpPr>
        <p:spPr>
          <a:xfrm>
            <a:off x="8307462" y="2373698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C8CBC1-049F-4745-9E42-F6A02D2D913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167" y="4150434"/>
            <a:ext cx="2585644" cy="10007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A8C7F5-AF4E-4058-844E-A47E6B640C71}"/>
              </a:ext>
            </a:extLst>
          </p:cNvPr>
          <p:cNvSpPr txBox="1"/>
          <p:nvPr/>
        </p:nvSpPr>
        <p:spPr>
          <a:xfrm>
            <a:off x="5012859" y="5212911"/>
            <a:ext cx="200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FPGA is now customized sensor driver/sampler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7FC1CB-E6F8-4D89-B63C-42A8060A5B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7345" y="2669022"/>
            <a:ext cx="1333610" cy="1005244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C391875C-6A99-4A8D-85B7-442AF740845D}"/>
              </a:ext>
            </a:extLst>
          </p:cNvPr>
          <p:cNvSpPr/>
          <p:nvPr/>
        </p:nvSpPr>
        <p:spPr>
          <a:xfrm>
            <a:off x="5583119" y="3756576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B74E9811-FD60-4338-ACA7-70908E1375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94" y="1767506"/>
            <a:ext cx="399311" cy="5572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BC0641-F529-4588-AEE4-AD6B171A1775}"/>
              </a:ext>
            </a:extLst>
          </p:cNvPr>
          <p:cNvSpPr txBox="1"/>
          <p:nvPr/>
        </p:nvSpPr>
        <p:spPr>
          <a:xfrm>
            <a:off x="6097026" y="1520881"/>
            <a:ext cx="111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</a:t>
            </a:r>
          </a:p>
          <a:p>
            <a:r>
              <a:rPr lang="en-US" dirty="0"/>
              <a:t>Sensor</a:t>
            </a:r>
          </a:p>
          <a:p>
            <a:r>
              <a:rPr lang="en-US" dirty="0"/>
              <a:t>Bitstream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270540C-5408-4CA9-8BF6-A5C5EAD7ADD7}"/>
              </a:ext>
            </a:extLst>
          </p:cNvPr>
          <p:cNvSpPr/>
          <p:nvPr/>
        </p:nvSpPr>
        <p:spPr>
          <a:xfrm>
            <a:off x="5581874" y="2373698"/>
            <a:ext cx="562063" cy="34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0357A-0794-4BA6-9065-8CD248A1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5CF58-754D-402F-9EC4-06EF5A8D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1E0-4238-41B5-94BC-175FBE86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101: Parallel versus Serial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5964D-D1B0-4E5E-BFEB-0AC7BC4A1311}"/>
              </a:ext>
            </a:extLst>
          </p:cNvPr>
          <p:cNvSpPr txBox="1"/>
          <p:nvPr/>
        </p:nvSpPr>
        <p:spPr>
          <a:xfrm>
            <a:off x="178266" y="63119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https://learn.sparkfun.com/tutorials/serial-communication/all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3A2B1-4DD3-4385-A8C1-F584E02172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4290" y="1690688"/>
            <a:ext cx="4648200" cy="43318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E48375-C91F-4947-A68C-939667FA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413D5-C4E3-4D72-8ADA-FA1285E7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5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28DB-BA76-4138-952D-C6DC5561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101: Hardware blocks to convert between serial and parallel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25AF1-0363-4AE3-BDAF-4D9146B183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350" y="6332612"/>
            <a:ext cx="1038225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https://learn.sparkfun.com/tutorials/serial-communication/all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434A0-9796-4E3D-A0A5-51A2AB5157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408" y="2038225"/>
            <a:ext cx="3912097" cy="3946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6ADCE-7281-470D-8BF4-4C57341EFF69}"/>
              </a:ext>
            </a:extLst>
          </p:cNvPr>
          <p:cNvCxnSpPr>
            <a:cxnSpLocks/>
          </p:cNvCxnSpPr>
          <p:nvPr/>
        </p:nvCxnSpPr>
        <p:spPr>
          <a:xfrm flipV="1">
            <a:off x="3580863" y="2423147"/>
            <a:ext cx="815457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24D70-CE09-4B90-8577-2C9DCF8E3B66}"/>
              </a:ext>
            </a:extLst>
          </p:cNvPr>
          <p:cNvCxnSpPr>
            <a:cxnSpLocks/>
          </p:cNvCxnSpPr>
          <p:nvPr/>
        </p:nvCxnSpPr>
        <p:spPr>
          <a:xfrm flipV="1">
            <a:off x="7872659" y="2423146"/>
            <a:ext cx="815457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4286B7-EDFA-49E7-B06B-971C24372BBB}"/>
              </a:ext>
            </a:extLst>
          </p:cNvPr>
          <p:cNvSpPr txBox="1"/>
          <p:nvPr/>
        </p:nvSpPr>
        <p:spPr>
          <a:xfrm>
            <a:off x="2955128" y="1882070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8 bit parallel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379A5-B873-45A9-A96F-65D289B29214}"/>
              </a:ext>
            </a:extLst>
          </p:cNvPr>
          <p:cNvSpPr txBox="1"/>
          <p:nvPr/>
        </p:nvSpPr>
        <p:spPr>
          <a:xfrm>
            <a:off x="7795682" y="1955716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 bit serial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9CF09-FC99-4E63-AE7A-F2B6ED8EB46F}"/>
              </a:ext>
            </a:extLst>
          </p:cNvPr>
          <p:cNvCxnSpPr>
            <a:cxnSpLocks/>
          </p:cNvCxnSpPr>
          <p:nvPr/>
        </p:nvCxnSpPr>
        <p:spPr>
          <a:xfrm flipH="1">
            <a:off x="7872659" y="3328022"/>
            <a:ext cx="697703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61EBD0-58D7-4B13-92C0-80CA44439B9F}"/>
              </a:ext>
            </a:extLst>
          </p:cNvPr>
          <p:cNvSpPr txBox="1"/>
          <p:nvPr/>
        </p:nvSpPr>
        <p:spPr>
          <a:xfrm>
            <a:off x="7966594" y="2871120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 bit serial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5CC828-C3B6-430E-989E-B5F79DFF4364}"/>
              </a:ext>
            </a:extLst>
          </p:cNvPr>
          <p:cNvCxnSpPr>
            <a:cxnSpLocks/>
          </p:cNvCxnSpPr>
          <p:nvPr/>
        </p:nvCxnSpPr>
        <p:spPr>
          <a:xfrm flipH="1">
            <a:off x="3527705" y="2691272"/>
            <a:ext cx="697703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28838-56BC-47AB-9730-204790C0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26519-8E4C-4340-90C1-C089FC95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34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2881-3021-4192-A25C-556C8FAC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5: Design/(simulate)/Program FPGA to function as UART to communicate with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BF439-5919-44F3-BAB7-488D2955BA68}"/>
              </a:ext>
            </a:extLst>
          </p:cNvPr>
          <p:cNvSpPr txBox="1"/>
          <p:nvPr/>
        </p:nvSpPr>
        <p:spPr>
          <a:xfrm>
            <a:off x="119544" y="64258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https://github.com/alexforencich/verilog-uart/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03320-FF88-4446-8699-7CE817A0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69" y="2067997"/>
            <a:ext cx="3093844" cy="3080094"/>
          </a:xfrm>
          <a:prstGeom prst="rect">
            <a:avLst/>
          </a:prstGeom>
        </p:spPr>
      </p:pic>
      <p:pic>
        <p:nvPicPr>
          <p:cNvPr id="16" name="Picture 2" descr="Basys 3 Reference - Digilent Reference">
            <a:extLst>
              <a:ext uri="{FF2B5EF4-FFF2-40B4-BE49-F238E27FC236}">
                <a16:creationId xmlns:a16="http://schemas.microsoft.com/office/drawing/2014/main" id="{A3C6BB57-DE2E-46B7-BDDD-6F985D4E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4146" y="2600941"/>
            <a:ext cx="3368621" cy="25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DFECE5-B2D4-4B91-94AC-4427E1BF277A}"/>
              </a:ext>
            </a:extLst>
          </p:cNvPr>
          <p:cNvSpPr/>
          <p:nvPr/>
        </p:nvSpPr>
        <p:spPr>
          <a:xfrm>
            <a:off x="2552700" y="2886075"/>
            <a:ext cx="4400550" cy="581860"/>
          </a:xfrm>
          <a:custGeom>
            <a:avLst/>
            <a:gdLst>
              <a:gd name="connsiteX0" fmla="*/ 0 w 4400550"/>
              <a:gd name="connsiteY0" fmla="*/ 571500 h 581860"/>
              <a:gd name="connsiteX1" fmla="*/ 57150 w 4400550"/>
              <a:gd name="connsiteY1" fmla="*/ 581025 h 581860"/>
              <a:gd name="connsiteX2" fmla="*/ 95250 w 4400550"/>
              <a:gd name="connsiteY2" fmla="*/ 552450 h 581860"/>
              <a:gd name="connsiteX3" fmla="*/ 152400 w 4400550"/>
              <a:gd name="connsiteY3" fmla="*/ 542925 h 581860"/>
              <a:gd name="connsiteX4" fmla="*/ 266700 w 4400550"/>
              <a:gd name="connsiteY4" fmla="*/ 504825 h 581860"/>
              <a:gd name="connsiteX5" fmla="*/ 400050 w 4400550"/>
              <a:gd name="connsiteY5" fmla="*/ 466725 h 581860"/>
              <a:gd name="connsiteX6" fmla="*/ 504825 w 4400550"/>
              <a:gd name="connsiteY6" fmla="*/ 428625 h 581860"/>
              <a:gd name="connsiteX7" fmla="*/ 552450 w 4400550"/>
              <a:gd name="connsiteY7" fmla="*/ 409575 h 581860"/>
              <a:gd name="connsiteX8" fmla="*/ 647700 w 4400550"/>
              <a:gd name="connsiteY8" fmla="*/ 381000 h 581860"/>
              <a:gd name="connsiteX9" fmla="*/ 704850 w 4400550"/>
              <a:gd name="connsiteY9" fmla="*/ 352425 h 581860"/>
              <a:gd name="connsiteX10" fmla="*/ 752475 w 4400550"/>
              <a:gd name="connsiteY10" fmla="*/ 333375 h 581860"/>
              <a:gd name="connsiteX11" fmla="*/ 781050 w 4400550"/>
              <a:gd name="connsiteY11" fmla="*/ 323850 h 581860"/>
              <a:gd name="connsiteX12" fmla="*/ 809625 w 4400550"/>
              <a:gd name="connsiteY12" fmla="*/ 304800 h 581860"/>
              <a:gd name="connsiteX13" fmla="*/ 895350 w 4400550"/>
              <a:gd name="connsiteY13" fmla="*/ 285750 h 581860"/>
              <a:gd name="connsiteX14" fmla="*/ 923925 w 4400550"/>
              <a:gd name="connsiteY14" fmla="*/ 266700 h 581860"/>
              <a:gd name="connsiteX15" fmla="*/ 1019175 w 4400550"/>
              <a:gd name="connsiteY15" fmla="*/ 247650 h 581860"/>
              <a:gd name="connsiteX16" fmla="*/ 1171575 w 4400550"/>
              <a:gd name="connsiteY16" fmla="*/ 209550 h 581860"/>
              <a:gd name="connsiteX17" fmla="*/ 1266825 w 4400550"/>
              <a:gd name="connsiteY17" fmla="*/ 190500 h 581860"/>
              <a:gd name="connsiteX18" fmla="*/ 1419225 w 4400550"/>
              <a:gd name="connsiteY18" fmla="*/ 171450 h 581860"/>
              <a:gd name="connsiteX19" fmla="*/ 1476375 w 4400550"/>
              <a:gd name="connsiteY19" fmla="*/ 152400 h 581860"/>
              <a:gd name="connsiteX20" fmla="*/ 1514475 w 4400550"/>
              <a:gd name="connsiteY20" fmla="*/ 133350 h 581860"/>
              <a:gd name="connsiteX21" fmla="*/ 1552575 w 4400550"/>
              <a:gd name="connsiteY21" fmla="*/ 123825 h 581860"/>
              <a:gd name="connsiteX22" fmla="*/ 1619250 w 4400550"/>
              <a:gd name="connsiteY22" fmla="*/ 104775 h 581860"/>
              <a:gd name="connsiteX23" fmla="*/ 1781175 w 4400550"/>
              <a:gd name="connsiteY23" fmla="*/ 85725 h 581860"/>
              <a:gd name="connsiteX24" fmla="*/ 1857375 w 4400550"/>
              <a:gd name="connsiteY24" fmla="*/ 76200 h 581860"/>
              <a:gd name="connsiteX25" fmla="*/ 2028825 w 4400550"/>
              <a:gd name="connsiteY25" fmla="*/ 38100 h 581860"/>
              <a:gd name="connsiteX26" fmla="*/ 2095500 w 4400550"/>
              <a:gd name="connsiteY26" fmla="*/ 28575 h 581860"/>
              <a:gd name="connsiteX27" fmla="*/ 2190750 w 4400550"/>
              <a:gd name="connsiteY27" fmla="*/ 19050 h 581860"/>
              <a:gd name="connsiteX28" fmla="*/ 2314575 w 4400550"/>
              <a:gd name="connsiteY28" fmla="*/ 0 h 581860"/>
              <a:gd name="connsiteX29" fmla="*/ 2647950 w 4400550"/>
              <a:gd name="connsiteY29" fmla="*/ 9525 h 581860"/>
              <a:gd name="connsiteX30" fmla="*/ 2724150 w 4400550"/>
              <a:gd name="connsiteY30" fmla="*/ 19050 h 581860"/>
              <a:gd name="connsiteX31" fmla="*/ 2819400 w 4400550"/>
              <a:gd name="connsiteY31" fmla="*/ 28575 h 581860"/>
              <a:gd name="connsiteX32" fmla="*/ 2924175 w 4400550"/>
              <a:gd name="connsiteY32" fmla="*/ 47625 h 581860"/>
              <a:gd name="connsiteX33" fmla="*/ 3038475 w 4400550"/>
              <a:gd name="connsiteY33" fmla="*/ 57150 h 581860"/>
              <a:gd name="connsiteX34" fmla="*/ 3067050 w 4400550"/>
              <a:gd name="connsiteY34" fmla="*/ 66675 h 581860"/>
              <a:gd name="connsiteX35" fmla="*/ 3124200 w 4400550"/>
              <a:gd name="connsiteY35" fmla="*/ 76200 h 581860"/>
              <a:gd name="connsiteX36" fmla="*/ 3181350 w 4400550"/>
              <a:gd name="connsiteY36" fmla="*/ 104775 h 581860"/>
              <a:gd name="connsiteX37" fmla="*/ 3238500 w 4400550"/>
              <a:gd name="connsiteY37" fmla="*/ 114300 h 581860"/>
              <a:gd name="connsiteX38" fmla="*/ 3305175 w 4400550"/>
              <a:gd name="connsiteY38" fmla="*/ 133350 h 581860"/>
              <a:gd name="connsiteX39" fmla="*/ 3467100 w 4400550"/>
              <a:gd name="connsiteY39" fmla="*/ 152400 h 581860"/>
              <a:gd name="connsiteX40" fmla="*/ 3581400 w 4400550"/>
              <a:gd name="connsiteY40" fmla="*/ 180975 h 581860"/>
              <a:gd name="connsiteX41" fmla="*/ 3619500 w 4400550"/>
              <a:gd name="connsiteY41" fmla="*/ 190500 h 581860"/>
              <a:gd name="connsiteX42" fmla="*/ 3686175 w 4400550"/>
              <a:gd name="connsiteY42" fmla="*/ 200025 h 581860"/>
              <a:gd name="connsiteX43" fmla="*/ 3724275 w 4400550"/>
              <a:gd name="connsiteY43" fmla="*/ 209550 h 581860"/>
              <a:gd name="connsiteX44" fmla="*/ 3829050 w 4400550"/>
              <a:gd name="connsiteY44" fmla="*/ 219075 h 581860"/>
              <a:gd name="connsiteX45" fmla="*/ 3933825 w 4400550"/>
              <a:gd name="connsiteY45" fmla="*/ 238125 h 581860"/>
              <a:gd name="connsiteX46" fmla="*/ 4010025 w 4400550"/>
              <a:gd name="connsiteY46" fmla="*/ 247650 h 581860"/>
              <a:gd name="connsiteX47" fmla="*/ 4067175 w 4400550"/>
              <a:gd name="connsiteY47" fmla="*/ 266700 h 581860"/>
              <a:gd name="connsiteX48" fmla="*/ 4133850 w 4400550"/>
              <a:gd name="connsiteY48" fmla="*/ 285750 h 581860"/>
              <a:gd name="connsiteX49" fmla="*/ 4171950 w 4400550"/>
              <a:gd name="connsiteY49" fmla="*/ 304800 h 581860"/>
              <a:gd name="connsiteX50" fmla="*/ 4257675 w 4400550"/>
              <a:gd name="connsiteY50" fmla="*/ 333375 h 581860"/>
              <a:gd name="connsiteX51" fmla="*/ 4286250 w 4400550"/>
              <a:gd name="connsiteY51" fmla="*/ 342900 h 581860"/>
              <a:gd name="connsiteX52" fmla="*/ 4343400 w 4400550"/>
              <a:gd name="connsiteY52" fmla="*/ 390525 h 581860"/>
              <a:gd name="connsiteX53" fmla="*/ 4371975 w 4400550"/>
              <a:gd name="connsiteY53" fmla="*/ 409575 h 581860"/>
              <a:gd name="connsiteX54" fmla="*/ 4400550 w 4400550"/>
              <a:gd name="connsiteY54" fmla="*/ 447675 h 58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400550" h="581860">
                <a:moveTo>
                  <a:pt x="0" y="571500"/>
                </a:moveTo>
                <a:cubicBezTo>
                  <a:pt x="19050" y="574675"/>
                  <a:pt x="38212" y="584813"/>
                  <a:pt x="57150" y="581025"/>
                </a:cubicBezTo>
                <a:cubicBezTo>
                  <a:pt x="72717" y="577912"/>
                  <a:pt x="80510" y="558346"/>
                  <a:pt x="95250" y="552450"/>
                </a:cubicBezTo>
                <a:cubicBezTo>
                  <a:pt x="113181" y="545277"/>
                  <a:pt x="133350" y="546100"/>
                  <a:pt x="152400" y="542925"/>
                </a:cubicBezTo>
                <a:cubicBezTo>
                  <a:pt x="313019" y="462615"/>
                  <a:pt x="110382" y="556931"/>
                  <a:pt x="266700" y="504825"/>
                </a:cubicBezTo>
                <a:cubicBezTo>
                  <a:pt x="410781" y="456798"/>
                  <a:pt x="225754" y="488512"/>
                  <a:pt x="400050" y="466725"/>
                </a:cubicBezTo>
                <a:cubicBezTo>
                  <a:pt x="518380" y="419393"/>
                  <a:pt x="370312" y="477539"/>
                  <a:pt x="504825" y="428625"/>
                </a:cubicBezTo>
                <a:cubicBezTo>
                  <a:pt x="520893" y="422782"/>
                  <a:pt x="536230" y="414982"/>
                  <a:pt x="552450" y="409575"/>
                </a:cubicBezTo>
                <a:cubicBezTo>
                  <a:pt x="583897" y="399093"/>
                  <a:pt x="616663" y="392639"/>
                  <a:pt x="647700" y="381000"/>
                </a:cubicBezTo>
                <a:cubicBezTo>
                  <a:pt x="667642" y="373522"/>
                  <a:pt x="685461" y="361238"/>
                  <a:pt x="704850" y="352425"/>
                </a:cubicBezTo>
                <a:cubicBezTo>
                  <a:pt x="720415" y="345350"/>
                  <a:pt x="736466" y="339378"/>
                  <a:pt x="752475" y="333375"/>
                </a:cubicBezTo>
                <a:cubicBezTo>
                  <a:pt x="761876" y="329850"/>
                  <a:pt x="772070" y="328340"/>
                  <a:pt x="781050" y="323850"/>
                </a:cubicBezTo>
                <a:cubicBezTo>
                  <a:pt x="791289" y="318730"/>
                  <a:pt x="799103" y="309309"/>
                  <a:pt x="809625" y="304800"/>
                </a:cubicBezTo>
                <a:cubicBezTo>
                  <a:pt x="821395" y="299756"/>
                  <a:pt x="886874" y="287445"/>
                  <a:pt x="895350" y="285750"/>
                </a:cubicBezTo>
                <a:cubicBezTo>
                  <a:pt x="904875" y="279400"/>
                  <a:pt x="912960" y="269989"/>
                  <a:pt x="923925" y="266700"/>
                </a:cubicBezTo>
                <a:cubicBezTo>
                  <a:pt x="1011571" y="240406"/>
                  <a:pt x="964368" y="271139"/>
                  <a:pt x="1019175" y="247650"/>
                </a:cubicBezTo>
                <a:cubicBezTo>
                  <a:pt x="1115749" y="206261"/>
                  <a:pt x="978184" y="244712"/>
                  <a:pt x="1171575" y="209550"/>
                </a:cubicBezTo>
                <a:cubicBezTo>
                  <a:pt x="1203432" y="203758"/>
                  <a:pt x="1234939" y="196127"/>
                  <a:pt x="1266825" y="190500"/>
                </a:cubicBezTo>
                <a:cubicBezTo>
                  <a:pt x="1313034" y="182345"/>
                  <a:pt x="1373844" y="176492"/>
                  <a:pt x="1419225" y="171450"/>
                </a:cubicBezTo>
                <a:cubicBezTo>
                  <a:pt x="1438275" y="165100"/>
                  <a:pt x="1457731" y="159858"/>
                  <a:pt x="1476375" y="152400"/>
                </a:cubicBezTo>
                <a:cubicBezTo>
                  <a:pt x="1489558" y="147127"/>
                  <a:pt x="1501180" y="138336"/>
                  <a:pt x="1514475" y="133350"/>
                </a:cubicBezTo>
                <a:cubicBezTo>
                  <a:pt x="1526732" y="128753"/>
                  <a:pt x="1539988" y="127421"/>
                  <a:pt x="1552575" y="123825"/>
                </a:cubicBezTo>
                <a:cubicBezTo>
                  <a:pt x="1608262" y="107914"/>
                  <a:pt x="1552252" y="119663"/>
                  <a:pt x="1619250" y="104775"/>
                </a:cubicBezTo>
                <a:cubicBezTo>
                  <a:pt x="1696421" y="87626"/>
                  <a:pt x="1669501" y="96892"/>
                  <a:pt x="1781175" y="85725"/>
                </a:cubicBezTo>
                <a:cubicBezTo>
                  <a:pt x="1806646" y="83178"/>
                  <a:pt x="1831975" y="79375"/>
                  <a:pt x="1857375" y="76200"/>
                </a:cubicBezTo>
                <a:cubicBezTo>
                  <a:pt x="1922554" y="54474"/>
                  <a:pt x="1921921" y="53372"/>
                  <a:pt x="2028825" y="38100"/>
                </a:cubicBezTo>
                <a:cubicBezTo>
                  <a:pt x="2051050" y="34925"/>
                  <a:pt x="2073203" y="31198"/>
                  <a:pt x="2095500" y="28575"/>
                </a:cubicBezTo>
                <a:cubicBezTo>
                  <a:pt x="2127190" y="24847"/>
                  <a:pt x="2159110" y="23177"/>
                  <a:pt x="2190750" y="19050"/>
                </a:cubicBezTo>
                <a:cubicBezTo>
                  <a:pt x="2232160" y="13649"/>
                  <a:pt x="2273300" y="6350"/>
                  <a:pt x="2314575" y="0"/>
                </a:cubicBezTo>
                <a:lnTo>
                  <a:pt x="2647950" y="9525"/>
                </a:lnTo>
                <a:cubicBezTo>
                  <a:pt x="2673520" y="10714"/>
                  <a:pt x="2698709" y="16223"/>
                  <a:pt x="2724150" y="19050"/>
                </a:cubicBezTo>
                <a:cubicBezTo>
                  <a:pt x="2755863" y="22574"/>
                  <a:pt x="2787772" y="24358"/>
                  <a:pt x="2819400" y="28575"/>
                </a:cubicBezTo>
                <a:cubicBezTo>
                  <a:pt x="2932416" y="43644"/>
                  <a:pt x="2795640" y="33343"/>
                  <a:pt x="2924175" y="47625"/>
                </a:cubicBezTo>
                <a:cubicBezTo>
                  <a:pt x="2962173" y="51847"/>
                  <a:pt x="3000375" y="53975"/>
                  <a:pt x="3038475" y="57150"/>
                </a:cubicBezTo>
                <a:cubicBezTo>
                  <a:pt x="3048000" y="60325"/>
                  <a:pt x="3057249" y="64497"/>
                  <a:pt x="3067050" y="66675"/>
                </a:cubicBezTo>
                <a:cubicBezTo>
                  <a:pt x="3085903" y="70865"/>
                  <a:pt x="3105878" y="70093"/>
                  <a:pt x="3124200" y="76200"/>
                </a:cubicBezTo>
                <a:cubicBezTo>
                  <a:pt x="3226953" y="110451"/>
                  <a:pt x="3084183" y="83182"/>
                  <a:pt x="3181350" y="104775"/>
                </a:cubicBezTo>
                <a:cubicBezTo>
                  <a:pt x="3200203" y="108965"/>
                  <a:pt x="3219682" y="109957"/>
                  <a:pt x="3238500" y="114300"/>
                </a:cubicBezTo>
                <a:cubicBezTo>
                  <a:pt x="3261022" y="119497"/>
                  <a:pt x="3282574" y="128507"/>
                  <a:pt x="3305175" y="133350"/>
                </a:cubicBezTo>
                <a:cubicBezTo>
                  <a:pt x="3342023" y="141246"/>
                  <a:pt x="3436797" y="149370"/>
                  <a:pt x="3467100" y="152400"/>
                </a:cubicBezTo>
                <a:cubicBezTo>
                  <a:pt x="3522819" y="189546"/>
                  <a:pt x="3476206" y="164791"/>
                  <a:pt x="3581400" y="180975"/>
                </a:cubicBezTo>
                <a:cubicBezTo>
                  <a:pt x="3594339" y="182966"/>
                  <a:pt x="3606620" y="188158"/>
                  <a:pt x="3619500" y="190500"/>
                </a:cubicBezTo>
                <a:cubicBezTo>
                  <a:pt x="3641589" y="194516"/>
                  <a:pt x="3664086" y="196009"/>
                  <a:pt x="3686175" y="200025"/>
                </a:cubicBezTo>
                <a:cubicBezTo>
                  <a:pt x="3699055" y="202367"/>
                  <a:pt x="3711299" y="207820"/>
                  <a:pt x="3724275" y="209550"/>
                </a:cubicBezTo>
                <a:cubicBezTo>
                  <a:pt x="3759036" y="214185"/>
                  <a:pt x="3794303" y="214337"/>
                  <a:pt x="3829050" y="219075"/>
                </a:cubicBezTo>
                <a:cubicBezTo>
                  <a:pt x="3864222" y="223871"/>
                  <a:pt x="3898762" y="232589"/>
                  <a:pt x="3933825" y="238125"/>
                </a:cubicBezTo>
                <a:cubicBezTo>
                  <a:pt x="3959109" y="242117"/>
                  <a:pt x="3984625" y="244475"/>
                  <a:pt x="4010025" y="247650"/>
                </a:cubicBezTo>
                <a:cubicBezTo>
                  <a:pt x="4029075" y="254000"/>
                  <a:pt x="4047694" y="261830"/>
                  <a:pt x="4067175" y="266700"/>
                </a:cubicBezTo>
                <a:cubicBezTo>
                  <a:pt x="4086509" y="271533"/>
                  <a:pt x="4114719" y="277551"/>
                  <a:pt x="4133850" y="285750"/>
                </a:cubicBezTo>
                <a:cubicBezTo>
                  <a:pt x="4146901" y="291343"/>
                  <a:pt x="4158767" y="299527"/>
                  <a:pt x="4171950" y="304800"/>
                </a:cubicBezTo>
                <a:lnTo>
                  <a:pt x="4257675" y="333375"/>
                </a:lnTo>
                <a:cubicBezTo>
                  <a:pt x="4267200" y="336550"/>
                  <a:pt x="4277896" y="337331"/>
                  <a:pt x="4286250" y="342900"/>
                </a:cubicBezTo>
                <a:cubicBezTo>
                  <a:pt x="4357196" y="390198"/>
                  <a:pt x="4270061" y="329409"/>
                  <a:pt x="4343400" y="390525"/>
                </a:cubicBezTo>
                <a:cubicBezTo>
                  <a:pt x="4352194" y="397854"/>
                  <a:pt x="4362450" y="403225"/>
                  <a:pt x="4371975" y="409575"/>
                </a:cubicBezTo>
                <a:cubicBezTo>
                  <a:pt x="4393516" y="441886"/>
                  <a:pt x="4382930" y="430055"/>
                  <a:pt x="4400550" y="44767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FB7A5-E257-428E-A6F8-195B9CB758D6}"/>
              </a:ext>
            </a:extLst>
          </p:cNvPr>
          <p:cNvSpPr txBox="1"/>
          <p:nvPr/>
        </p:nvSpPr>
        <p:spPr>
          <a:xfrm>
            <a:off x="2729570" y="2099782"/>
            <a:ext cx="42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ASCII “1” sent serially over USB to FPGA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4EB99-6860-4080-88AA-642180E7BBC3}"/>
              </a:ext>
            </a:extLst>
          </p:cNvPr>
          <p:cNvSpPr txBox="1"/>
          <p:nvPr/>
        </p:nvSpPr>
        <p:spPr>
          <a:xfrm>
            <a:off x="334266" y="4686426"/>
            <a:ext cx="157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User presses “1” on PC keyboard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2990C-15EA-4BCA-AA59-62A923672882}"/>
              </a:ext>
            </a:extLst>
          </p:cNvPr>
          <p:cNvSpPr txBox="1"/>
          <p:nvPr/>
        </p:nvSpPr>
        <p:spPr>
          <a:xfrm>
            <a:off x="7766421" y="2125407"/>
            <a:ext cx="422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FPGA receives ASCII “1”, and sends it back to PC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D39B1-871C-4D65-83F7-781273A5073B}"/>
              </a:ext>
            </a:extLst>
          </p:cNvPr>
          <p:cNvSpPr txBox="1"/>
          <p:nvPr/>
        </p:nvSpPr>
        <p:spPr>
          <a:xfrm>
            <a:off x="3675030" y="3489213"/>
            <a:ext cx="242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ASCII “1” sent serially over USB back to PC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D50A8F-25CE-4E5A-A56D-CD01579C33A0}"/>
              </a:ext>
            </a:extLst>
          </p:cNvPr>
          <p:cNvCxnSpPr/>
          <p:nvPr/>
        </p:nvCxnSpPr>
        <p:spPr>
          <a:xfrm>
            <a:off x="2857500" y="2476666"/>
            <a:ext cx="3941960" cy="3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42D1F6-79AA-4761-BC5C-DAE68F7D7F8E}"/>
              </a:ext>
            </a:extLst>
          </p:cNvPr>
          <p:cNvCxnSpPr>
            <a:cxnSpLocks/>
          </p:cNvCxnSpPr>
          <p:nvPr/>
        </p:nvCxnSpPr>
        <p:spPr>
          <a:xfrm flipH="1">
            <a:off x="3829051" y="4135544"/>
            <a:ext cx="1590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B9425E-582A-4B85-8E38-5100E997DD46}"/>
              </a:ext>
            </a:extLst>
          </p:cNvPr>
          <p:cNvSpPr txBox="1"/>
          <p:nvPr/>
        </p:nvSpPr>
        <p:spPr>
          <a:xfrm>
            <a:off x="6096001" y="5564250"/>
            <a:ext cx="56007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5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Communicate with FPGA from PC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Experience sequential logic and UARTs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44A8A9-A5E2-4BA5-9507-FE4C7C28A601}"/>
              </a:ext>
            </a:extLst>
          </p:cNvPr>
          <p:cNvSpPr txBox="1"/>
          <p:nvPr/>
        </p:nvSpPr>
        <p:spPr>
          <a:xfrm>
            <a:off x="8790684" y="4919075"/>
            <a:ext cx="30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adamdunc</a:t>
            </a:r>
            <a:r>
              <a:rPr lang="en-US" dirty="0"/>
              <a:t>/</a:t>
            </a:r>
            <a:r>
              <a:rPr lang="en-US" dirty="0" err="1"/>
              <a:t>whs</a:t>
            </a:r>
            <a:r>
              <a:rPr lang="en-US" dirty="0"/>
              <a:t> for README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9D99C-1118-4AD0-9C36-E471289D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308CD-8241-4846-9C39-71FDE672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8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2881-3021-4192-A25C-556C8FAC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5 Step 1: Instantiate “</a:t>
            </a:r>
            <a:r>
              <a:rPr lang="en-US" dirty="0" err="1"/>
              <a:t>uart_rx</a:t>
            </a:r>
            <a:r>
              <a:rPr lang="en-US" dirty="0"/>
              <a:t>” and “</a:t>
            </a:r>
            <a:r>
              <a:rPr lang="en-US" dirty="0" err="1"/>
              <a:t>uart_tx</a:t>
            </a:r>
            <a:r>
              <a:rPr lang="en-US" dirty="0"/>
              <a:t>” modules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BF439-5919-44F3-BAB7-488D2955BA68}"/>
              </a:ext>
            </a:extLst>
          </p:cNvPr>
          <p:cNvSpPr txBox="1"/>
          <p:nvPr/>
        </p:nvSpPr>
        <p:spPr>
          <a:xfrm>
            <a:off x="119544" y="64258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https://github.com/alexforencich/verilog-uart/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44CCC-DEBB-4D8C-ABF6-7CC215DCB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722" y="1921563"/>
            <a:ext cx="2528596" cy="427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C2A1E-90A7-46DB-BDE5-49B19CA28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3698" y="1968760"/>
            <a:ext cx="2463282" cy="394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7FBF9-FCD8-460F-A91E-41F5576FCA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8816" y="1921563"/>
            <a:ext cx="3912097" cy="394684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8347B1-0452-48AC-B47A-B3B9B643F972}"/>
              </a:ext>
            </a:extLst>
          </p:cNvPr>
          <p:cNvSpPr/>
          <p:nvPr/>
        </p:nvSpPr>
        <p:spPr>
          <a:xfrm>
            <a:off x="5085184" y="1968760"/>
            <a:ext cx="2136710" cy="755779"/>
          </a:xfrm>
          <a:prstGeom prst="round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00DE85-A7A9-4FBA-9FBA-712CFD1EE19E}"/>
              </a:ext>
            </a:extLst>
          </p:cNvPr>
          <p:cNvCxnSpPr/>
          <p:nvPr/>
        </p:nvCxnSpPr>
        <p:spPr>
          <a:xfrm>
            <a:off x="7277878" y="2313992"/>
            <a:ext cx="615820" cy="2052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E9339A-6894-40DA-9DD1-7E53A2512871}"/>
              </a:ext>
            </a:extLst>
          </p:cNvPr>
          <p:cNvSpPr/>
          <p:nvPr/>
        </p:nvSpPr>
        <p:spPr>
          <a:xfrm>
            <a:off x="4948335" y="2904096"/>
            <a:ext cx="2136710" cy="755779"/>
          </a:xfrm>
          <a:prstGeom prst="round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B5E3EC-0D89-4543-9981-4EDA0F6D7C41}"/>
              </a:ext>
            </a:extLst>
          </p:cNvPr>
          <p:cNvCxnSpPr>
            <a:cxnSpLocks/>
          </p:cNvCxnSpPr>
          <p:nvPr/>
        </p:nvCxnSpPr>
        <p:spPr>
          <a:xfrm flipH="1" flipV="1">
            <a:off x="3166846" y="2955414"/>
            <a:ext cx="1685072" cy="326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3D54BE-4224-44F1-B1D7-392407C42EA6}"/>
              </a:ext>
            </a:extLst>
          </p:cNvPr>
          <p:cNvSpPr txBox="1"/>
          <p:nvPr/>
        </p:nvSpPr>
        <p:spPr>
          <a:xfrm>
            <a:off x="9065861" y="6193680"/>
            <a:ext cx="30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adamdunc</a:t>
            </a:r>
            <a:r>
              <a:rPr lang="en-US" dirty="0"/>
              <a:t>/</a:t>
            </a:r>
            <a:r>
              <a:rPr lang="en-US" dirty="0" err="1"/>
              <a:t>whs</a:t>
            </a:r>
            <a:r>
              <a:rPr lang="en-US" dirty="0"/>
              <a:t> for README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B72C0-8400-4B8C-A561-5DE32E07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1299-4FA5-4158-97C8-76F6D7F4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4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9F-80BF-44AD-9346-C432C1AD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12039600" cy="1325563"/>
          </a:xfrm>
        </p:spPr>
        <p:txBody>
          <a:bodyPr>
            <a:noAutofit/>
          </a:bodyPr>
          <a:lstStyle/>
          <a:p>
            <a:r>
              <a:rPr lang="en-US" sz="4000" dirty="0"/>
              <a:t>Project 5 Step2: Connect UART RX and UART TX modules together with </a:t>
            </a:r>
            <a:r>
              <a:rPr lang="en-US" sz="4000" dirty="0" err="1"/>
              <a:t>axis_tdata</a:t>
            </a:r>
            <a:r>
              <a:rPr lang="en-US" sz="4000" dirty="0"/>
              <a:t>, </a:t>
            </a:r>
            <a:r>
              <a:rPr lang="en-US" sz="4000" dirty="0" err="1"/>
              <a:t>axis_tvalid</a:t>
            </a:r>
            <a:r>
              <a:rPr lang="en-US" sz="4000" dirty="0"/>
              <a:t>, </a:t>
            </a:r>
            <a:r>
              <a:rPr lang="en-US" sz="4000" dirty="0" err="1"/>
              <a:t>axis_tready</a:t>
            </a:r>
            <a:endParaRPr lang="en-US" sz="4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C2E5D6-16E1-4FBA-AA6D-950D4F22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453" y="1954635"/>
            <a:ext cx="8717093" cy="49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1327B-2DF1-4A4F-A87F-73C61886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84AE4-12D6-4E75-BCD0-EFE0BCFF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25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105A-83D3-4E83-BFFB-3E97DF03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5 step 3: Add logic inside FPGA to “modify” the ASCII values inside the FPGA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1BB4D57-E296-4553-BC9F-D1ABFA827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1416" y="2251594"/>
            <a:ext cx="8189167" cy="46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4F978-5E93-4468-9FA5-711F805F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DF39-9DA4-4647-A188-BE049454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64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699B-7254-4628-82F2-A536FAE0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6: Generate Basic “Pong”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BE07-88BD-4445-A362-ECC038B0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Project 6 </a:t>
            </a:r>
            <a:r>
              <a:rPr lang="en-US" dirty="0" err="1"/>
              <a:t>Vivado</a:t>
            </a:r>
            <a:r>
              <a:rPr lang="en-US" dirty="0"/>
              <a:t> Pong project </a:t>
            </a:r>
          </a:p>
          <a:p>
            <a:pPr lvl="1"/>
            <a:r>
              <a:rPr lang="en-US" dirty="0"/>
              <a:t>Add Verilog to drive VGA output from FPGA</a:t>
            </a:r>
          </a:p>
          <a:p>
            <a:pPr lvl="1"/>
            <a:r>
              <a:rPr lang="en-US" dirty="0"/>
              <a:t>(See README for specific files and lines to add)</a:t>
            </a:r>
          </a:p>
          <a:p>
            <a:pPr lvl="1"/>
            <a:r>
              <a:rPr lang="en-US" dirty="0"/>
              <a:t>Generate bitstream</a:t>
            </a:r>
          </a:p>
          <a:p>
            <a:pPr lvl="1"/>
            <a:r>
              <a:rPr lang="en-US" dirty="0"/>
              <a:t>Program bitstream on FPGA</a:t>
            </a:r>
          </a:p>
          <a:p>
            <a:r>
              <a:rPr lang="en-US" dirty="0"/>
              <a:t>Connect VGA output from FPGA board to monitor</a:t>
            </a:r>
          </a:p>
          <a:p>
            <a:r>
              <a:rPr lang="en-US" dirty="0"/>
              <a:t>Use “left” and “right” keys to control paddle</a:t>
            </a:r>
          </a:p>
          <a:p>
            <a:r>
              <a:rPr lang="en-US" dirty="0"/>
              <a:t>We will use this as the base for our final project!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59258-479C-483D-A5A0-5B65993782BC}"/>
              </a:ext>
            </a:extLst>
          </p:cNvPr>
          <p:cNvSpPr txBox="1"/>
          <p:nvPr/>
        </p:nvSpPr>
        <p:spPr>
          <a:xfrm>
            <a:off x="161925" y="6416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https://www.fpga4fun.com/PongGame.html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7DFE21-6494-49EF-B909-C7736366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125" y="1690688"/>
            <a:ext cx="2857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695BB-6E8C-4D65-99E1-696686F3D82B}"/>
              </a:ext>
            </a:extLst>
          </p:cNvPr>
          <p:cNvSpPr txBox="1"/>
          <p:nvPr/>
        </p:nvSpPr>
        <p:spPr>
          <a:xfrm>
            <a:off x="6429375" y="5585162"/>
            <a:ext cx="56007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Project  6 Goals: 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Build simple Pong game on FPGA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accent1"/>
                </a:solidFill>
              </a:rPr>
              <a:t>Customize Pong with your group!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1E95-3129-4866-9F3B-817B97AF2C35}"/>
              </a:ext>
            </a:extLst>
          </p:cNvPr>
          <p:cNvSpPr txBox="1"/>
          <p:nvPr/>
        </p:nvSpPr>
        <p:spPr>
          <a:xfrm>
            <a:off x="8963025" y="5012580"/>
            <a:ext cx="30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adamdunc</a:t>
            </a:r>
            <a:r>
              <a:rPr lang="en-US" dirty="0"/>
              <a:t>/</a:t>
            </a:r>
            <a:r>
              <a:rPr lang="en-US" dirty="0" err="1"/>
              <a:t>whs</a:t>
            </a:r>
            <a:r>
              <a:rPr lang="en-US" dirty="0"/>
              <a:t> for README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976CC-D721-4A42-B08F-2054AAF2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1C54-8524-4376-A24B-E7A5A277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6017-ADA1-4E35-9A03-827CB63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110E-55DF-4B49-A53D-270044B7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888" cy="4351338"/>
          </a:xfrm>
        </p:spPr>
        <p:txBody>
          <a:bodyPr/>
          <a:lstStyle/>
          <a:p>
            <a:r>
              <a:rPr lang="en-US" b="1" dirty="0"/>
              <a:t>HW ultimately drives performance </a:t>
            </a:r>
            <a:r>
              <a:rPr lang="en-US" dirty="0"/>
              <a:t>(SW optimizations limited by HW)</a:t>
            </a:r>
          </a:p>
          <a:p>
            <a:r>
              <a:rPr lang="en-US" b="1" dirty="0"/>
              <a:t>Parallelization</a:t>
            </a:r>
            <a:r>
              <a:rPr lang="en-US" dirty="0"/>
              <a:t> (i.e. 35 parallel ALUs executing at same time)</a:t>
            </a:r>
          </a:p>
          <a:p>
            <a:r>
              <a:rPr lang="en-US" b="1" dirty="0"/>
              <a:t>Unique needs </a:t>
            </a:r>
            <a:r>
              <a:rPr lang="en-US" dirty="0"/>
              <a:t>(read non-standard sensors at deterministic time intervals)</a:t>
            </a:r>
          </a:p>
          <a:p>
            <a:r>
              <a:rPr lang="en-US" b="1" dirty="0"/>
              <a:t>Consolidates PCB circuitry </a:t>
            </a:r>
            <a:r>
              <a:rPr lang="en-US" dirty="0"/>
              <a:t>(CPU + sensor logic + display driving)</a:t>
            </a:r>
          </a:p>
          <a:p>
            <a:r>
              <a:rPr lang="en-US" b="1" dirty="0"/>
              <a:t>Prototype Custom Integrated Circuits </a:t>
            </a:r>
            <a:r>
              <a:rPr lang="en-US" dirty="0"/>
              <a:t>(wafers &gt;$10M)</a:t>
            </a:r>
          </a:p>
          <a:p>
            <a:r>
              <a:rPr lang="en-US" b="1" dirty="0"/>
              <a:t>Update hardware in field </a:t>
            </a:r>
            <a:r>
              <a:rPr lang="en-US" dirty="0"/>
              <a:t>(security updates, new features, bug fixes)</a:t>
            </a:r>
          </a:p>
          <a:p>
            <a:r>
              <a:rPr lang="en-US" b="1" dirty="0"/>
              <a:t>Replace obsolete hardware </a:t>
            </a:r>
            <a:r>
              <a:rPr lang="en-US" dirty="0"/>
              <a:t>(configure FPGA to “emulate” obsolete component”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BBC09-21D2-46D6-B631-48A6DD02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8B2BC-6B14-4B5D-B509-C3374119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4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D39B-6603-471B-9A15-448958AF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987A-B23F-45BF-97A8-DE4395BC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641"/>
            <a:ext cx="4943208" cy="48352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Ease of use: </a:t>
            </a:r>
          </a:p>
          <a:p>
            <a:r>
              <a:rPr lang="en-US" dirty="0"/>
              <a:t>New HW designs in ~1 day</a:t>
            </a:r>
          </a:p>
          <a:p>
            <a:r>
              <a:rPr lang="en-US" dirty="0"/>
              <a:t>Design portability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Cost: </a:t>
            </a:r>
          </a:p>
          <a:p>
            <a:r>
              <a:rPr lang="en-US" dirty="0"/>
              <a:t>$1 for low-cost FPGAs</a:t>
            </a:r>
          </a:p>
          <a:p>
            <a:r>
              <a:rPr lang="en-US" dirty="0"/>
              <a:t>$100K for rugged/large FPGAs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Products with FPGAs:</a:t>
            </a:r>
          </a:p>
          <a:p>
            <a:r>
              <a:rPr lang="en-US" dirty="0"/>
              <a:t>Consumer electronics</a:t>
            </a:r>
          </a:p>
          <a:p>
            <a:r>
              <a:rPr lang="en-US" dirty="0"/>
              <a:t>DoD Programs</a:t>
            </a:r>
          </a:p>
          <a:p>
            <a:r>
              <a:rPr lang="en-US" dirty="0"/>
              <a:t>Automotive</a:t>
            </a:r>
          </a:p>
          <a:p>
            <a:r>
              <a:rPr lang="en-US" dirty="0"/>
              <a:t>Networking equipment</a:t>
            </a:r>
          </a:p>
          <a:p>
            <a:r>
              <a:rPr lang="en-US" dirty="0"/>
              <a:t>Test/Measurement equipment</a:t>
            </a:r>
          </a:p>
        </p:txBody>
      </p:sp>
      <p:pic>
        <p:nvPicPr>
          <p:cNvPr id="4" name="Picture 4" descr="Image result for pebble smartwatch">
            <a:extLst>
              <a:ext uri="{FF2B5EF4-FFF2-40B4-BE49-F238E27FC236}">
                <a16:creationId xmlns:a16="http://schemas.microsoft.com/office/drawing/2014/main" id="{C6CDB403-AA8B-4AEA-AED2-80244FB2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594" y="1166356"/>
            <a:ext cx="1811735" cy="18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evice Detail Front">
            <a:extLst>
              <a:ext uri="{FF2B5EF4-FFF2-40B4-BE49-F238E27FC236}">
                <a16:creationId xmlns:a16="http://schemas.microsoft.com/office/drawing/2014/main" id="{5DDE35B4-1323-4C08-B55C-F4F2E257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4459" y="3429000"/>
            <a:ext cx="1472842" cy="278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f35 image">
            <a:extLst>
              <a:ext uri="{FF2B5EF4-FFF2-40B4-BE49-F238E27FC236}">
                <a16:creationId xmlns:a16="http://schemas.microsoft.com/office/drawing/2014/main" id="{92571318-5F62-487F-93B6-D2351F5E7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2272" y="2690921"/>
            <a:ext cx="2730839" cy="178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15AF2-3A5F-439F-A6E6-FB4F605DB7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0262" y="961379"/>
            <a:ext cx="3272849" cy="1626625"/>
          </a:xfrm>
          <a:prstGeom prst="rect">
            <a:avLst/>
          </a:prstGeom>
        </p:spPr>
      </p:pic>
      <p:pic>
        <p:nvPicPr>
          <p:cNvPr id="1026" name="Picture 2" descr="How to Measure Digital Logic - Saleae Support">
            <a:extLst>
              <a:ext uri="{FF2B5EF4-FFF2-40B4-BE49-F238E27FC236}">
                <a16:creationId xmlns:a16="http://schemas.microsoft.com/office/drawing/2014/main" id="{1039E5D1-17A9-4AAA-9535-ED3AC05B1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66274" y="4682116"/>
            <a:ext cx="1894359" cy="161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50B91-C431-414C-A86D-D2074639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3A1C2A-BBF1-4E4D-8031-BB2E57F7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4762-7087-403F-BE83-31F9FD8F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Demo: Yoshi’s Nightmare on our class 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A5B-A26A-4B80-8896-54E6D733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89" y="4958138"/>
            <a:ext cx="5301842" cy="7492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We can configure the FPGA to emulate video game system driving a display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D28D5-9FED-4656-92EA-5C01DF3B4DCE}"/>
              </a:ext>
            </a:extLst>
          </p:cNvPr>
          <p:cNvSpPr txBox="1"/>
          <p:nvPr/>
        </p:nvSpPr>
        <p:spPr>
          <a:xfrm>
            <a:off x="58723" y="6471686"/>
            <a:ext cx="530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https://github.com/jconenna/Yoshis-Nightmare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965FA-76B0-4484-8AEA-82238AEFF8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33" y="2279026"/>
            <a:ext cx="4571999" cy="2571750"/>
          </a:xfrm>
          <a:prstGeom prst="rect">
            <a:avLst/>
          </a:prstGeom>
        </p:spPr>
      </p:pic>
      <p:pic>
        <p:nvPicPr>
          <p:cNvPr id="2050" name="Picture 2" descr="This SNES Classic Edition Teardown Gave Us All the Nostalgia - iFixit">
            <a:extLst>
              <a:ext uri="{FF2B5EF4-FFF2-40B4-BE49-F238E27FC236}">
                <a16:creationId xmlns:a16="http://schemas.microsoft.com/office/drawing/2014/main" id="{EE07CDEA-12A0-439C-8385-81C329DD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063" y="1792473"/>
            <a:ext cx="2648737" cy="14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2D4BEB4-B468-4AEF-A0BD-2C4C178F3486}"/>
              </a:ext>
            </a:extLst>
          </p:cNvPr>
          <p:cNvSpPr/>
          <p:nvPr/>
        </p:nvSpPr>
        <p:spPr>
          <a:xfrm>
            <a:off x="9815512" y="3425934"/>
            <a:ext cx="427838" cy="377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This SNES Classic Edition Teardown Gave Us All the Nostalgia - iFixit">
            <a:extLst>
              <a:ext uri="{FF2B5EF4-FFF2-40B4-BE49-F238E27FC236}">
                <a16:creationId xmlns:a16="http://schemas.microsoft.com/office/drawing/2014/main" id="{E5D2E1CA-8FA9-4222-99E7-D88B6196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063" y="3951459"/>
            <a:ext cx="2648737" cy="14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86AAF-4F86-45EA-92D9-A0E0998E4E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7138" y="4519704"/>
            <a:ext cx="581650" cy="438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4BA84D-8309-4D32-875A-DE49241BDEAC}"/>
              </a:ext>
            </a:extLst>
          </p:cNvPr>
          <p:cNvSpPr txBox="1"/>
          <p:nvPr/>
        </p:nvSpPr>
        <p:spPr>
          <a:xfrm>
            <a:off x="6630902" y="2334683"/>
            <a:ext cx="209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NES Classic Circuit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8326C-D067-429F-87AC-4B92B6CFDAF8}"/>
              </a:ext>
            </a:extLst>
          </p:cNvPr>
          <p:cNvSpPr txBox="1"/>
          <p:nvPr/>
        </p:nvSpPr>
        <p:spPr>
          <a:xfrm>
            <a:off x="6630902" y="4278680"/>
            <a:ext cx="2097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FPGA replacing CPU/GPU, RAM, Flash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718D-529F-48E5-929B-607BB42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AE14-3A0F-46F5-B219-D86038EA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5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42CD-C350-4CE2-A07B-ACF95EE9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FPGA: Xilinx Artix7 on a BASYS3 PCB</a:t>
            </a:r>
          </a:p>
        </p:txBody>
      </p:sp>
      <p:pic>
        <p:nvPicPr>
          <p:cNvPr id="3074" name="Picture 2" descr="Basys 3 Reference - Digilent Reference">
            <a:extLst>
              <a:ext uri="{FF2B5EF4-FFF2-40B4-BE49-F238E27FC236}">
                <a16:creationId xmlns:a16="http://schemas.microsoft.com/office/drawing/2014/main" id="{15029C72-75D1-4FFE-9D5A-E415C116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6483" y="1862925"/>
            <a:ext cx="5429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7F533-2A3C-43DB-B2A6-B3407265C657}"/>
              </a:ext>
            </a:extLst>
          </p:cNvPr>
          <p:cNvSpPr txBox="1"/>
          <p:nvPr/>
        </p:nvSpPr>
        <p:spPr>
          <a:xfrm>
            <a:off x="1656825" y="2992232"/>
            <a:ext cx="1434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Xilinx Artix7 FPGA with 35K gates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FCBF9-AEC6-4468-80AC-85DD91E8187B}"/>
              </a:ext>
            </a:extLst>
          </p:cNvPr>
          <p:cNvSpPr txBox="1"/>
          <p:nvPr/>
        </p:nvSpPr>
        <p:spPr>
          <a:xfrm>
            <a:off x="3146483" y="2167726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USB/UART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79920-978E-4CFC-AA9E-00287D46825E}"/>
              </a:ext>
            </a:extLst>
          </p:cNvPr>
          <p:cNvSpPr txBox="1"/>
          <p:nvPr/>
        </p:nvSpPr>
        <p:spPr>
          <a:xfrm>
            <a:off x="4348166" y="1622499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112A6-4483-4572-AF53-24F1DE0C4C41}"/>
              </a:ext>
            </a:extLst>
          </p:cNvPr>
          <p:cNvSpPr txBox="1"/>
          <p:nvPr/>
        </p:nvSpPr>
        <p:spPr>
          <a:xfrm>
            <a:off x="7913615" y="1622499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Pushbuttons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C1FE5-0B3C-4F9F-8946-187D1495FA63}"/>
              </a:ext>
            </a:extLst>
          </p:cNvPr>
          <p:cNvSpPr txBox="1"/>
          <p:nvPr/>
        </p:nvSpPr>
        <p:spPr>
          <a:xfrm>
            <a:off x="8711180" y="2997793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A9D-9A98-42EC-B23B-0CD5E5F40754}"/>
              </a:ext>
            </a:extLst>
          </p:cNvPr>
          <p:cNvSpPr txBox="1"/>
          <p:nvPr/>
        </p:nvSpPr>
        <p:spPr>
          <a:xfrm>
            <a:off x="8488741" y="4543082"/>
            <a:ext cx="143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Switches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3A0F-0F1A-4304-9773-2FED35FDA9B9}"/>
              </a:ext>
            </a:extLst>
          </p:cNvPr>
          <p:cNvSpPr txBox="1"/>
          <p:nvPr/>
        </p:nvSpPr>
        <p:spPr>
          <a:xfrm>
            <a:off x="2429224" y="5158383"/>
            <a:ext cx="143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7-segment LEDs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38320B-992F-4ABF-A411-0C8C8E4340EC}"/>
              </a:ext>
            </a:extLst>
          </p:cNvPr>
          <p:cNvCxnSpPr>
            <a:cxnSpLocks/>
          </p:cNvCxnSpPr>
          <p:nvPr/>
        </p:nvCxnSpPr>
        <p:spPr>
          <a:xfrm flipV="1">
            <a:off x="3545633" y="4653635"/>
            <a:ext cx="900532" cy="65548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CB573C-3CF6-4CF1-B90B-5C63BBBDFD41}"/>
              </a:ext>
            </a:extLst>
          </p:cNvPr>
          <p:cNvCxnSpPr>
            <a:cxnSpLocks/>
          </p:cNvCxnSpPr>
          <p:nvPr/>
        </p:nvCxnSpPr>
        <p:spPr>
          <a:xfrm flipV="1">
            <a:off x="2908069" y="3519979"/>
            <a:ext cx="2820212" cy="1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58272A-CEC9-48EB-B257-38D054177DB2}"/>
              </a:ext>
            </a:extLst>
          </p:cNvPr>
          <p:cNvCxnSpPr>
            <a:cxnSpLocks/>
          </p:cNvCxnSpPr>
          <p:nvPr/>
        </p:nvCxnSpPr>
        <p:spPr>
          <a:xfrm>
            <a:off x="3863741" y="2587536"/>
            <a:ext cx="430023" cy="404696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BCE5CF-1A3E-49D5-A113-6ED79E454584}"/>
              </a:ext>
            </a:extLst>
          </p:cNvPr>
          <p:cNvCxnSpPr>
            <a:cxnSpLocks/>
          </p:cNvCxnSpPr>
          <p:nvPr/>
        </p:nvCxnSpPr>
        <p:spPr>
          <a:xfrm>
            <a:off x="4850414" y="1900608"/>
            <a:ext cx="430023" cy="404696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66F340-FB76-4620-965D-B4A169906B87}"/>
              </a:ext>
            </a:extLst>
          </p:cNvPr>
          <p:cNvCxnSpPr>
            <a:cxnSpLocks/>
          </p:cNvCxnSpPr>
          <p:nvPr/>
        </p:nvCxnSpPr>
        <p:spPr>
          <a:xfrm flipH="1">
            <a:off x="6984368" y="1998289"/>
            <a:ext cx="1296049" cy="1333364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A7EE2-0FE6-4295-81A2-02EDC306895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774318" y="3182459"/>
            <a:ext cx="936862" cy="461956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28106C-F7BB-4D38-B076-E889EC4B8117}"/>
              </a:ext>
            </a:extLst>
          </p:cNvPr>
          <p:cNvCxnSpPr>
            <a:cxnSpLocks/>
          </p:cNvCxnSpPr>
          <p:nvPr/>
        </p:nvCxnSpPr>
        <p:spPr>
          <a:xfrm flipH="1" flipV="1">
            <a:off x="7566872" y="3979431"/>
            <a:ext cx="849341" cy="762006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7D77A1-DBF6-4736-B3E3-C89D6177D17D}"/>
              </a:ext>
            </a:extLst>
          </p:cNvPr>
          <p:cNvSpPr txBox="1"/>
          <p:nvPr/>
        </p:nvSpPr>
        <p:spPr>
          <a:xfrm>
            <a:off x="42565" y="643340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https://reference.digilentinc.com/basys3/refmanual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F9E3B-B4C0-4300-9590-3B17A1AC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58624-917A-41B9-814E-35EF7E8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2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3DD5-4915-4311-9D71-3BE29632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 we design/simulate/program an FPGA!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E89D-E64C-47F6-8E89-667640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717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Monday: </a:t>
            </a:r>
          </a:p>
          <a:p>
            <a:pPr lvl="1"/>
            <a:r>
              <a:rPr lang="en-US" dirty="0"/>
              <a:t>(morning) Project 0: Program your FPGA with a pre-made file to play “Yoshi’s Nightmare”</a:t>
            </a:r>
          </a:p>
          <a:p>
            <a:pPr lvl="1"/>
            <a:r>
              <a:rPr lang="en-US" dirty="0"/>
              <a:t>(morning) Project 1: Build a half adder circuit with logic gates on a breadboard</a:t>
            </a:r>
          </a:p>
          <a:p>
            <a:pPr lvl="1"/>
            <a:r>
              <a:rPr lang="en-US" dirty="0"/>
              <a:t>(afternoon) Project 2: Design/Program your FPGA to behave like a half adder</a:t>
            </a:r>
          </a:p>
          <a:p>
            <a:pPr lvl="1"/>
            <a:r>
              <a:rPr lang="en-US" dirty="0"/>
              <a:t>(afternoon) Project 3: Simulate your half adder project</a:t>
            </a:r>
          </a:p>
          <a:p>
            <a:r>
              <a:rPr lang="en-US" b="1" dirty="0"/>
              <a:t>Tuesday:</a:t>
            </a:r>
          </a:p>
          <a:p>
            <a:pPr lvl="1"/>
            <a:r>
              <a:rPr lang="en-US" dirty="0"/>
              <a:t>Project 4: Design/Simulate/Program your FPGA to behave as a calculator</a:t>
            </a:r>
          </a:p>
          <a:p>
            <a:pPr lvl="1"/>
            <a:r>
              <a:rPr lang="en-US" dirty="0"/>
              <a:t>Project 5: Design/(Simulate)/Program your FPGA to behave as a UART to communicate with your computer.</a:t>
            </a:r>
          </a:p>
          <a:p>
            <a:r>
              <a:rPr lang="en-US" b="1" dirty="0"/>
              <a:t>Wednesday:</a:t>
            </a:r>
          </a:p>
          <a:p>
            <a:pPr lvl="1"/>
            <a:r>
              <a:rPr lang="en-US" dirty="0"/>
              <a:t>Project 6.0: Design/(Simulate)/Program your FPGA to play basic Pong</a:t>
            </a:r>
          </a:p>
          <a:p>
            <a:pPr lvl="1"/>
            <a:r>
              <a:rPr lang="en-US" dirty="0"/>
              <a:t>Project 6.1: Add Pong features: scoring, keyboard control, sounds,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/>
              <a:t>Thursday:</a:t>
            </a:r>
          </a:p>
          <a:p>
            <a:pPr lvl="1"/>
            <a:r>
              <a:rPr lang="en-US" dirty="0"/>
              <a:t>Project 6.1 continued: Add more Pong features: scoring, keyboard control, sounds, </a:t>
            </a:r>
            <a:r>
              <a:rPr lang="en-US" dirty="0" err="1"/>
              <a:t>etc</a:t>
            </a:r>
            <a:endParaRPr lang="en-US" b="1" dirty="0"/>
          </a:p>
          <a:p>
            <a:r>
              <a:rPr lang="en-US" b="1" dirty="0"/>
              <a:t>Friday</a:t>
            </a:r>
          </a:p>
          <a:p>
            <a:pPr lvl="1"/>
            <a:r>
              <a:rPr lang="en-US" dirty="0"/>
              <a:t>Project Brief Outs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092D1-F91C-4DF7-95DE-312886B8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 A: Approved for Public Release; Distribution is unlimited.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A13E9-8EEE-4566-9364-CD1C0B5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B34CD-C8B6-42C8-B02B-103950477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11628</TotalTime>
  <Words>3105</Words>
  <Application>Microsoft Office PowerPoint</Application>
  <PresentationFormat>Widescreen</PresentationFormat>
  <Paragraphs>428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FPGAs Lecture 1: FPGAs, Logic Gates, Programming an FPGA</vt:lpstr>
      <vt:lpstr>Class Introduction</vt:lpstr>
      <vt:lpstr>Field-Programmable Gate Arrays (FPGAs) are “Programmable Hardware” devices</vt:lpstr>
      <vt:lpstr>FPGA hardware behavior configured by “Bitstream” file</vt:lpstr>
      <vt:lpstr>FPGA benefits</vt:lpstr>
      <vt:lpstr>FPGAs in the Wild</vt:lpstr>
      <vt:lpstr>FPGA Demo: Yoshi’s Nightmare on our class FPGA</vt:lpstr>
      <vt:lpstr>Meet Our FPGA: Xilinx Artix7 on a BASYS3 PCB</vt:lpstr>
      <vt:lpstr>This week we design/simulate/program an FPGA!</vt:lpstr>
      <vt:lpstr>Project 0: Program FPGA to Play Yoshi’s Nightmare in 7 Easy Steps!</vt:lpstr>
      <vt:lpstr>FPGA hardware behavior controlled by “logic gates” that implement Boolean equations</vt:lpstr>
      <vt:lpstr>Project 1: Add two binary numbers (half adder) with logic gates on a breadboard</vt:lpstr>
      <vt:lpstr>We can build a half-adder circuit with two logic gates</vt:lpstr>
      <vt:lpstr>Let’s build our 5V half-adder with logic gates on a breadboard</vt:lpstr>
      <vt:lpstr>Datasheets show pin connections for the “gates” in our half adder</vt:lpstr>
      <vt:lpstr>Project 1: Assemble breadboard</vt:lpstr>
      <vt:lpstr>Project 1: Assemble breadboard</vt:lpstr>
      <vt:lpstr>Let’s test our half-adder breadboard solution</vt:lpstr>
      <vt:lpstr>Introduction to FPGAs Lecture 2: Design/Simulate FPGA Design with Vivado</vt:lpstr>
      <vt:lpstr>Vivado and FPGA Design 101</vt:lpstr>
      <vt:lpstr>Verilog 101: Verilog, module, assign</vt:lpstr>
      <vt:lpstr>Vivado 101: XDC files</vt:lpstr>
      <vt:lpstr>Project 2: Create half adder Vivado project from scratch</vt:lpstr>
      <vt:lpstr>Project 2: Create half adder Vivado project from scratch</vt:lpstr>
      <vt:lpstr>Program half adder bitstream FPGA on BASYS3</vt:lpstr>
      <vt:lpstr>Half adder Vivado Project View</vt:lpstr>
      <vt:lpstr>Open Synthesized Design to see “logic gate” usage</vt:lpstr>
      <vt:lpstr>FPGA 101: Simulations</vt:lpstr>
      <vt:lpstr>Verilog 101: Testbenches</vt:lpstr>
      <vt:lpstr>Project 3: Simulate your half adder</vt:lpstr>
      <vt:lpstr>Project 3: Create tb_top.v testbench file and simulate</vt:lpstr>
      <vt:lpstr>Run Vivado “Simulate” </vt:lpstr>
      <vt:lpstr>Project 4: Design/Simulate/Program your FPGA to be a calculator</vt:lpstr>
      <vt:lpstr>Project 4 Step 1: Design/Simulate Calculator </vt:lpstr>
      <vt:lpstr>Project 4 Step 2: Note increased logic gate usage</vt:lpstr>
      <vt:lpstr>Verilog 101: always, reg</vt:lpstr>
      <vt:lpstr>Project 4 Step 3: Modify calculator to include always block to select more operands</vt:lpstr>
      <vt:lpstr>Introduction to FPGAs Lecture 3: Sequential Logic, UART</vt:lpstr>
      <vt:lpstr>Sequential logic 101: Clocks and Memory</vt:lpstr>
      <vt:lpstr>UART 101: Parallel versus Serial</vt:lpstr>
      <vt:lpstr>UART 101: Hardware blocks to convert between serial and parallel data</vt:lpstr>
      <vt:lpstr>Project 5: Design/(simulate)/Program FPGA to function as UART to communicate with PC</vt:lpstr>
      <vt:lpstr>Project 5 Step 1: Instantiate “uart_rx” and “uart_tx” modules</vt:lpstr>
      <vt:lpstr>Project 5 Step2: Connect UART RX and UART TX modules together with axis_tdata, axis_tvalid, axis_tready</vt:lpstr>
      <vt:lpstr>Project 5 step 3: Add logic inside FPGA to “modify” the ASCII values inside the FPGA</vt:lpstr>
      <vt:lpstr>Project 6: Generate Basic “Pong”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FPGAs Lecture 1</dc:title>
  <dc:creator>Adam Duncan</dc:creator>
  <cp:lastModifiedBy>Adam Duncan</cp:lastModifiedBy>
  <cp:revision>86</cp:revision>
  <dcterms:created xsi:type="dcterms:W3CDTF">2021-03-29T15:05:17Z</dcterms:created>
  <dcterms:modified xsi:type="dcterms:W3CDTF">2021-04-12T00:26:33Z</dcterms:modified>
</cp:coreProperties>
</file>